
<file path=[Content_Types].xml><?xml version="1.0" encoding="utf-8"?>
<Types xmlns="http://schemas.openxmlformats.org/package/2006/content-types">
  <Default Extension="fntdata" ContentType="application/x-fontdata"/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8" r:id="rId2"/>
    <p:sldId id="259" r:id="rId3"/>
    <p:sldId id="275" r:id="rId4"/>
    <p:sldId id="268" r:id="rId5"/>
    <p:sldId id="264" r:id="rId6"/>
    <p:sldId id="276" r:id="rId7"/>
    <p:sldId id="277" r:id="rId8"/>
    <p:sldId id="278" r:id="rId9"/>
    <p:sldId id="279" r:id="rId10"/>
    <p:sldId id="280" r:id="rId11"/>
    <p:sldId id="281" r:id="rId12"/>
    <p:sldId id="282" r:id="rId13"/>
    <p:sldId id="283" r:id="rId14"/>
    <p:sldId id="284" r:id="rId15"/>
    <p:sldId id="285" r:id="rId16"/>
    <p:sldId id="271" r:id="rId17"/>
  </p:sldIdLst>
  <p:sldSz cx="12192000" cy="6858000"/>
  <p:notesSz cx="6858000" cy="9144000"/>
  <p:embeddedFontLst>
    <p:embeddedFont>
      <p:font typeface="Press Start 2P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3702" userDrawn="1">
          <p15:clr>
            <a:srgbClr val="A4A3A4"/>
          </p15:clr>
        </p15:guide>
        <p15:guide id="4" orient="horz" pos="550" userDrawn="1">
          <p15:clr>
            <a:srgbClr val="A4A3A4"/>
          </p15:clr>
        </p15:guide>
        <p15:guide id="5" pos="756" userDrawn="1">
          <p15:clr>
            <a:srgbClr val="A4A3A4"/>
          </p15:clr>
        </p15:guide>
        <p15:guide id="6" pos="701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A631C"/>
    <a:srgbClr val="69BC49"/>
    <a:srgbClr val="3B8526"/>
    <a:srgbClr val="5E4732"/>
    <a:srgbClr val="8B8B8B"/>
    <a:srgbClr val="D9D9D9"/>
    <a:srgbClr val="848484"/>
    <a:srgbClr val="707070"/>
    <a:srgbClr val="DEE0AF"/>
    <a:srgbClr val="818F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306" autoAdjust="0"/>
    <p:restoredTop sz="94660"/>
  </p:normalViewPr>
  <p:slideViewPr>
    <p:cSldViewPr snapToGrid="0">
      <p:cViewPr>
        <p:scale>
          <a:sx n="70" d="100"/>
          <a:sy n="70" d="100"/>
        </p:scale>
        <p:origin x="372" y="144"/>
      </p:cViewPr>
      <p:guideLst>
        <p:guide orient="horz" pos="2160"/>
        <p:guide pos="3840"/>
        <p:guide orient="horz" pos="3702"/>
        <p:guide orient="horz" pos="550"/>
        <p:guide pos="756"/>
        <p:guide pos="701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3627BA4-8449-4731-B4A5-AA49F16A456E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37957A9F-7665-4A02-8A33-20D366FBD2D8}">
      <dgm:prSet/>
      <dgm:spPr/>
      <dgm:t>
        <a:bodyPr/>
        <a:lstStyle/>
        <a:p>
          <a:r>
            <a:rPr lang="de-DE" b="1"/>
            <a:t>Performance: </a:t>
          </a:r>
          <a:r>
            <a:rPr lang="de-DE"/>
            <a:t>sichtbare Chunks ≤ ca. 200 ms (didaktischer Richtwert)</a:t>
          </a:r>
          <a:endParaRPr lang="en-US"/>
        </a:p>
      </dgm:t>
    </dgm:pt>
    <dgm:pt modelId="{63507A96-1C53-4046-9877-EE5D959D040A}" type="parTrans" cxnId="{0B6A7CE9-B96E-451D-A48E-044B7B35A965}">
      <dgm:prSet/>
      <dgm:spPr/>
      <dgm:t>
        <a:bodyPr/>
        <a:lstStyle/>
        <a:p>
          <a:endParaRPr lang="en-US"/>
        </a:p>
      </dgm:t>
    </dgm:pt>
    <dgm:pt modelId="{34777E10-8440-4BDB-8C2E-8BFB0D39D4B9}" type="sibTrans" cxnId="{0B6A7CE9-B96E-451D-A48E-044B7B35A965}">
      <dgm:prSet/>
      <dgm:spPr/>
      <dgm:t>
        <a:bodyPr/>
        <a:lstStyle/>
        <a:p>
          <a:endParaRPr lang="en-US"/>
        </a:p>
      </dgm:t>
    </dgm:pt>
    <dgm:pt modelId="{B8BAE922-DF90-4F19-8AF8-1E6368F6F865}">
      <dgm:prSet/>
      <dgm:spPr/>
      <dgm:t>
        <a:bodyPr/>
        <a:lstStyle/>
        <a:p>
          <a:r>
            <a:rPr lang="de-DE" b="1"/>
            <a:t>Stabilität: </a:t>
          </a:r>
          <a:r>
            <a:rPr lang="de-DE"/>
            <a:t>konsistenter Speicher bei Crash/Recovery</a:t>
          </a:r>
          <a:endParaRPr lang="en-US"/>
        </a:p>
      </dgm:t>
    </dgm:pt>
    <dgm:pt modelId="{9D5FBB15-63BF-4CB1-A4B1-FB88C9DF06B5}" type="parTrans" cxnId="{3648DE4D-3357-4935-94EC-4557DBBA8AEA}">
      <dgm:prSet/>
      <dgm:spPr/>
      <dgm:t>
        <a:bodyPr/>
        <a:lstStyle/>
        <a:p>
          <a:endParaRPr lang="en-US"/>
        </a:p>
      </dgm:t>
    </dgm:pt>
    <dgm:pt modelId="{507821D9-B68E-46BE-8449-7EF859682B1C}" type="sibTrans" cxnId="{3648DE4D-3357-4935-94EC-4557DBBA8AEA}">
      <dgm:prSet/>
      <dgm:spPr/>
      <dgm:t>
        <a:bodyPr/>
        <a:lstStyle/>
        <a:p>
          <a:endParaRPr lang="en-US"/>
        </a:p>
      </dgm:t>
    </dgm:pt>
    <dgm:pt modelId="{47264901-C429-4E5F-9C26-DB4FE4C78634}">
      <dgm:prSet/>
      <dgm:spPr/>
      <dgm:t>
        <a:bodyPr/>
        <a:lstStyle/>
        <a:p>
          <a:r>
            <a:rPr lang="de-DE" b="1"/>
            <a:t>Sicherheit: </a:t>
          </a:r>
          <a:r>
            <a:rPr lang="de-DE"/>
            <a:t>ungültige Aktionen serverseitig verwerfen + protokollieren</a:t>
          </a:r>
          <a:endParaRPr lang="en-US"/>
        </a:p>
      </dgm:t>
    </dgm:pt>
    <dgm:pt modelId="{81480B5F-98EF-4D4D-A591-E62B0F11C61C}" type="parTrans" cxnId="{8B56A88D-6545-417E-979E-3CEE28DE2829}">
      <dgm:prSet/>
      <dgm:spPr/>
      <dgm:t>
        <a:bodyPr/>
        <a:lstStyle/>
        <a:p>
          <a:endParaRPr lang="en-US"/>
        </a:p>
      </dgm:t>
    </dgm:pt>
    <dgm:pt modelId="{33DD8A75-D3AF-4BEF-B7AD-FD7A5212C9DB}" type="sibTrans" cxnId="{8B56A88D-6545-417E-979E-3CEE28DE2829}">
      <dgm:prSet/>
      <dgm:spPr/>
      <dgm:t>
        <a:bodyPr/>
        <a:lstStyle/>
        <a:p>
          <a:endParaRPr lang="en-US"/>
        </a:p>
      </dgm:t>
    </dgm:pt>
    <dgm:pt modelId="{CE92F7D2-9F17-4E94-839B-3E2F79DDC1FD}" type="pres">
      <dgm:prSet presAssocID="{03627BA4-8449-4731-B4A5-AA49F16A456E}" presName="linear" presStyleCnt="0">
        <dgm:presLayoutVars>
          <dgm:animLvl val="lvl"/>
          <dgm:resizeHandles val="exact"/>
        </dgm:presLayoutVars>
      </dgm:prSet>
      <dgm:spPr/>
    </dgm:pt>
    <dgm:pt modelId="{F535ABF2-A733-4EC3-B8E6-10D6AD61D025}" type="pres">
      <dgm:prSet presAssocID="{37957A9F-7665-4A02-8A33-20D366FBD2D8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5468DFAE-C2EC-42F2-974F-BAA71641E2F6}" type="pres">
      <dgm:prSet presAssocID="{34777E10-8440-4BDB-8C2E-8BFB0D39D4B9}" presName="spacer" presStyleCnt="0"/>
      <dgm:spPr/>
    </dgm:pt>
    <dgm:pt modelId="{3DD70F4A-06C2-43F2-A332-11B680AB12BA}" type="pres">
      <dgm:prSet presAssocID="{B8BAE922-DF90-4F19-8AF8-1E6368F6F865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C06DF210-EABD-4DEA-9CD5-C7EDF432B43F}" type="pres">
      <dgm:prSet presAssocID="{507821D9-B68E-46BE-8449-7EF859682B1C}" presName="spacer" presStyleCnt="0"/>
      <dgm:spPr/>
    </dgm:pt>
    <dgm:pt modelId="{FFA5E7BA-6E6E-4559-994C-543D41D96FD4}" type="pres">
      <dgm:prSet presAssocID="{47264901-C429-4E5F-9C26-DB4FE4C78634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B6EC650A-A638-4BF3-B545-9A1F17D3C863}" type="presOf" srcId="{B8BAE922-DF90-4F19-8AF8-1E6368F6F865}" destId="{3DD70F4A-06C2-43F2-A332-11B680AB12BA}" srcOrd="0" destOrd="0" presId="urn:microsoft.com/office/officeart/2005/8/layout/vList2"/>
    <dgm:cxn modelId="{37BD8917-8E5F-4914-B1F6-07606E73089C}" type="presOf" srcId="{47264901-C429-4E5F-9C26-DB4FE4C78634}" destId="{FFA5E7BA-6E6E-4559-994C-543D41D96FD4}" srcOrd="0" destOrd="0" presId="urn:microsoft.com/office/officeart/2005/8/layout/vList2"/>
    <dgm:cxn modelId="{7CCFB22D-389D-4A31-B9E9-7E303DEB6834}" type="presOf" srcId="{03627BA4-8449-4731-B4A5-AA49F16A456E}" destId="{CE92F7D2-9F17-4E94-839B-3E2F79DDC1FD}" srcOrd="0" destOrd="0" presId="urn:microsoft.com/office/officeart/2005/8/layout/vList2"/>
    <dgm:cxn modelId="{3648DE4D-3357-4935-94EC-4557DBBA8AEA}" srcId="{03627BA4-8449-4731-B4A5-AA49F16A456E}" destId="{B8BAE922-DF90-4F19-8AF8-1E6368F6F865}" srcOrd="1" destOrd="0" parTransId="{9D5FBB15-63BF-4CB1-A4B1-FB88C9DF06B5}" sibTransId="{507821D9-B68E-46BE-8449-7EF859682B1C}"/>
    <dgm:cxn modelId="{8B56A88D-6545-417E-979E-3CEE28DE2829}" srcId="{03627BA4-8449-4731-B4A5-AA49F16A456E}" destId="{47264901-C429-4E5F-9C26-DB4FE4C78634}" srcOrd="2" destOrd="0" parTransId="{81480B5F-98EF-4D4D-A591-E62B0F11C61C}" sibTransId="{33DD8A75-D3AF-4BEF-B7AD-FD7A5212C9DB}"/>
    <dgm:cxn modelId="{FA437E9B-190E-4B4F-98FD-6A8E85AD7991}" type="presOf" srcId="{37957A9F-7665-4A02-8A33-20D366FBD2D8}" destId="{F535ABF2-A733-4EC3-B8E6-10D6AD61D025}" srcOrd="0" destOrd="0" presId="urn:microsoft.com/office/officeart/2005/8/layout/vList2"/>
    <dgm:cxn modelId="{0B6A7CE9-B96E-451D-A48E-044B7B35A965}" srcId="{03627BA4-8449-4731-B4A5-AA49F16A456E}" destId="{37957A9F-7665-4A02-8A33-20D366FBD2D8}" srcOrd="0" destOrd="0" parTransId="{63507A96-1C53-4046-9877-EE5D959D040A}" sibTransId="{34777E10-8440-4BDB-8C2E-8BFB0D39D4B9}"/>
    <dgm:cxn modelId="{85CA6DEC-1E89-46CF-A831-3172D2383142}" type="presParOf" srcId="{CE92F7D2-9F17-4E94-839B-3E2F79DDC1FD}" destId="{F535ABF2-A733-4EC3-B8E6-10D6AD61D025}" srcOrd="0" destOrd="0" presId="urn:microsoft.com/office/officeart/2005/8/layout/vList2"/>
    <dgm:cxn modelId="{89001308-4D91-4A5D-BE91-A24716BB31BF}" type="presParOf" srcId="{CE92F7D2-9F17-4E94-839B-3E2F79DDC1FD}" destId="{5468DFAE-C2EC-42F2-974F-BAA71641E2F6}" srcOrd="1" destOrd="0" presId="urn:microsoft.com/office/officeart/2005/8/layout/vList2"/>
    <dgm:cxn modelId="{AF44B9D3-BC1C-4BA9-81C2-D27DC037B333}" type="presParOf" srcId="{CE92F7D2-9F17-4E94-839B-3E2F79DDC1FD}" destId="{3DD70F4A-06C2-43F2-A332-11B680AB12BA}" srcOrd="2" destOrd="0" presId="urn:microsoft.com/office/officeart/2005/8/layout/vList2"/>
    <dgm:cxn modelId="{53486F15-9E0B-4CCC-8FC7-70F1313F2DBE}" type="presParOf" srcId="{CE92F7D2-9F17-4E94-839B-3E2F79DDC1FD}" destId="{C06DF210-EABD-4DEA-9CD5-C7EDF432B43F}" srcOrd="3" destOrd="0" presId="urn:microsoft.com/office/officeart/2005/8/layout/vList2"/>
    <dgm:cxn modelId="{097015A0-E63D-4034-9EC3-AB8D455AB66D}" type="presParOf" srcId="{CE92F7D2-9F17-4E94-839B-3E2F79DDC1FD}" destId="{FFA5E7BA-6E6E-4559-994C-543D41D96FD4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B6203D9-FCAE-4718-A40B-B9183C70433D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EC1232E0-D8B7-406E-AE9A-A3BD8AD57E39}">
      <dgm:prSet/>
      <dgm:spPr/>
      <dgm:t>
        <a:bodyPr/>
        <a:lstStyle/>
        <a:p>
          <a:r>
            <a:rPr lang="de-DE"/>
            <a:t>Netzwerk-Angriffsfläche, Cheats/Exploits</a:t>
          </a:r>
          <a:endParaRPr lang="en-US"/>
        </a:p>
      </dgm:t>
    </dgm:pt>
    <dgm:pt modelId="{0928FABD-0371-42D4-B6B8-B16708FD9DCD}" type="parTrans" cxnId="{DB16AD90-FF5C-48E7-9C8F-AE1627E60D65}">
      <dgm:prSet/>
      <dgm:spPr/>
      <dgm:t>
        <a:bodyPr/>
        <a:lstStyle/>
        <a:p>
          <a:endParaRPr lang="en-US"/>
        </a:p>
      </dgm:t>
    </dgm:pt>
    <dgm:pt modelId="{F923E322-E73D-4755-8EA7-84A6B0B3B948}" type="sibTrans" cxnId="{DB16AD90-FF5C-48E7-9C8F-AE1627E60D65}">
      <dgm:prSet/>
      <dgm:spPr/>
      <dgm:t>
        <a:bodyPr/>
        <a:lstStyle/>
        <a:p>
          <a:endParaRPr lang="en-US"/>
        </a:p>
      </dgm:t>
    </dgm:pt>
    <dgm:pt modelId="{95DB239D-EFB9-4DE5-AD7E-B64CF510D9B2}">
      <dgm:prSet/>
      <dgm:spPr/>
      <dgm:t>
        <a:bodyPr/>
        <a:lstStyle/>
        <a:p>
          <a:r>
            <a:rPr lang="de-DE"/>
            <a:t>Kompatibilität/Migration alter Welten bei Format-/Regeländerungen</a:t>
          </a:r>
          <a:endParaRPr lang="en-US"/>
        </a:p>
      </dgm:t>
    </dgm:pt>
    <dgm:pt modelId="{CA165886-D28E-4FB9-9384-0C8C26E94BEA}" type="parTrans" cxnId="{EAA6B778-06C9-4705-8191-17946AC71791}">
      <dgm:prSet/>
      <dgm:spPr/>
      <dgm:t>
        <a:bodyPr/>
        <a:lstStyle/>
        <a:p>
          <a:endParaRPr lang="en-US"/>
        </a:p>
      </dgm:t>
    </dgm:pt>
    <dgm:pt modelId="{887286AE-F612-4238-8154-D12468870DD2}" type="sibTrans" cxnId="{EAA6B778-06C9-4705-8191-17946AC71791}">
      <dgm:prSet/>
      <dgm:spPr/>
      <dgm:t>
        <a:bodyPr/>
        <a:lstStyle/>
        <a:p>
          <a:endParaRPr lang="en-US"/>
        </a:p>
      </dgm:t>
    </dgm:pt>
    <dgm:pt modelId="{EF181CD6-3567-4D3B-8CE1-9B695D2B6769}">
      <dgm:prSet/>
      <dgm:spPr/>
      <dgm:t>
        <a:bodyPr/>
        <a:lstStyle/>
        <a:p>
          <a:r>
            <a:rPr lang="de-DE"/>
            <a:t>Mod/Plugin-Konflikte und Performance-Einbussen; Isolierung/Best Practices notwendig</a:t>
          </a:r>
          <a:endParaRPr lang="en-US"/>
        </a:p>
      </dgm:t>
    </dgm:pt>
    <dgm:pt modelId="{AB3A2B38-7CC9-4C34-9FEC-65150B6E8A1C}" type="parTrans" cxnId="{D3622134-C8C6-42A4-9AA8-822265178D2A}">
      <dgm:prSet/>
      <dgm:spPr/>
      <dgm:t>
        <a:bodyPr/>
        <a:lstStyle/>
        <a:p>
          <a:endParaRPr lang="en-US"/>
        </a:p>
      </dgm:t>
    </dgm:pt>
    <dgm:pt modelId="{6FC5E26B-3361-4BF5-8526-11EF80FF59D0}" type="sibTrans" cxnId="{D3622134-C8C6-42A4-9AA8-822265178D2A}">
      <dgm:prSet/>
      <dgm:spPr/>
      <dgm:t>
        <a:bodyPr/>
        <a:lstStyle/>
        <a:p>
          <a:endParaRPr lang="en-US"/>
        </a:p>
      </dgm:t>
    </dgm:pt>
    <dgm:pt modelId="{A1858E79-D400-448D-8906-78ACD9BCEA9E}" type="pres">
      <dgm:prSet presAssocID="{6B6203D9-FCAE-4718-A40B-B9183C70433D}" presName="linear" presStyleCnt="0">
        <dgm:presLayoutVars>
          <dgm:animLvl val="lvl"/>
          <dgm:resizeHandles val="exact"/>
        </dgm:presLayoutVars>
      </dgm:prSet>
      <dgm:spPr/>
    </dgm:pt>
    <dgm:pt modelId="{3E9D73EA-88E5-489E-B444-1172CD3C57F9}" type="pres">
      <dgm:prSet presAssocID="{EC1232E0-D8B7-406E-AE9A-A3BD8AD57E39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92D3BC47-5336-4AC8-97F3-31D72CAE8C42}" type="pres">
      <dgm:prSet presAssocID="{F923E322-E73D-4755-8EA7-84A6B0B3B948}" presName="spacer" presStyleCnt="0"/>
      <dgm:spPr/>
    </dgm:pt>
    <dgm:pt modelId="{86FE33DC-5468-4C42-87CF-7E272A98C4A6}" type="pres">
      <dgm:prSet presAssocID="{95DB239D-EFB9-4DE5-AD7E-B64CF510D9B2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A4E024A8-E7C1-4A7D-B96B-737E2F96E3ED}" type="pres">
      <dgm:prSet presAssocID="{887286AE-F612-4238-8154-D12468870DD2}" presName="spacer" presStyleCnt="0"/>
      <dgm:spPr/>
    </dgm:pt>
    <dgm:pt modelId="{DDE8CE2A-74B1-404A-BBB4-64A8D82CF635}" type="pres">
      <dgm:prSet presAssocID="{EF181CD6-3567-4D3B-8CE1-9B695D2B6769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D3622134-C8C6-42A4-9AA8-822265178D2A}" srcId="{6B6203D9-FCAE-4718-A40B-B9183C70433D}" destId="{EF181CD6-3567-4D3B-8CE1-9B695D2B6769}" srcOrd="2" destOrd="0" parTransId="{AB3A2B38-7CC9-4C34-9FEC-65150B6E8A1C}" sibTransId="{6FC5E26B-3361-4BF5-8526-11EF80FF59D0}"/>
    <dgm:cxn modelId="{411ADC68-7BE7-45D2-8367-8B6C9762D85C}" type="presOf" srcId="{6B6203D9-FCAE-4718-A40B-B9183C70433D}" destId="{A1858E79-D400-448D-8906-78ACD9BCEA9E}" srcOrd="0" destOrd="0" presId="urn:microsoft.com/office/officeart/2005/8/layout/vList2"/>
    <dgm:cxn modelId="{EAA6B778-06C9-4705-8191-17946AC71791}" srcId="{6B6203D9-FCAE-4718-A40B-B9183C70433D}" destId="{95DB239D-EFB9-4DE5-AD7E-B64CF510D9B2}" srcOrd="1" destOrd="0" parTransId="{CA165886-D28E-4FB9-9384-0C8C26E94BEA}" sibTransId="{887286AE-F612-4238-8154-D12468870DD2}"/>
    <dgm:cxn modelId="{DB16AD90-FF5C-48E7-9C8F-AE1627E60D65}" srcId="{6B6203D9-FCAE-4718-A40B-B9183C70433D}" destId="{EC1232E0-D8B7-406E-AE9A-A3BD8AD57E39}" srcOrd="0" destOrd="0" parTransId="{0928FABD-0371-42D4-B6B8-B16708FD9DCD}" sibTransId="{F923E322-E73D-4755-8EA7-84A6B0B3B948}"/>
    <dgm:cxn modelId="{1799E3AE-AEC3-41DD-9267-FF4D65AE2906}" type="presOf" srcId="{EF181CD6-3567-4D3B-8CE1-9B695D2B6769}" destId="{DDE8CE2A-74B1-404A-BBB4-64A8D82CF635}" srcOrd="0" destOrd="0" presId="urn:microsoft.com/office/officeart/2005/8/layout/vList2"/>
    <dgm:cxn modelId="{28CB29BC-AC95-4682-BC7B-BD9B8FAEC49A}" type="presOf" srcId="{95DB239D-EFB9-4DE5-AD7E-B64CF510D9B2}" destId="{86FE33DC-5468-4C42-87CF-7E272A98C4A6}" srcOrd="0" destOrd="0" presId="urn:microsoft.com/office/officeart/2005/8/layout/vList2"/>
    <dgm:cxn modelId="{D6EC5AC4-04CA-4DCE-A7F5-79D805900915}" type="presOf" srcId="{EC1232E0-D8B7-406E-AE9A-A3BD8AD57E39}" destId="{3E9D73EA-88E5-489E-B444-1172CD3C57F9}" srcOrd="0" destOrd="0" presId="urn:microsoft.com/office/officeart/2005/8/layout/vList2"/>
    <dgm:cxn modelId="{2645B562-C442-44DB-9CB8-90C2B021C570}" type="presParOf" srcId="{A1858E79-D400-448D-8906-78ACD9BCEA9E}" destId="{3E9D73EA-88E5-489E-B444-1172CD3C57F9}" srcOrd="0" destOrd="0" presId="urn:microsoft.com/office/officeart/2005/8/layout/vList2"/>
    <dgm:cxn modelId="{4660609A-8CF3-491C-8E27-816993CF61F8}" type="presParOf" srcId="{A1858E79-D400-448D-8906-78ACD9BCEA9E}" destId="{92D3BC47-5336-4AC8-97F3-31D72CAE8C42}" srcOrd="1" destOrd="0" presId="urn:microsoft.com/office/officeart/2005/8/layout/vList2"/>
    <dgm:cxn modelId="{65E84E69-B053-423C-9CD1-8FA4AFFBD192}" type="presParOf" srcId="{A1858E79-D400-448D-8906-78ACD9BCEA9E}" destId="{86FE33DC-5468-4C42-87CF-7E272A98C4A6}" srcOrd="2" destOrd="0" presId="urn:microsoft.com/office/officeart/2005/8/layout/vList2"/>
    <dgm:cxn modelId="{EC4CAA2A-EA93-405D-A0B9-49C5845933DC}" type="presParOf" srcId="{A1858E79-D400-448D-8906-78ACD9BCEA9E}" destId="{A4E024A8-E7C1-4A7D-B96B-737E2F96E3ED}" srcOrd="3" destOrd="0" presId="urn:microsoft.com/office/officeart/2005/8/layout/vList2"/>
    <dgm:cxn modelId="{0D40828E-2C4C-4537-84BD-9A050BA62710}" type="presParOf" srcId="{A1858E79-D400-448D-8906-78ACD9BCEA9E}" destId="{DDE8CE2A-74B1-404A-BBB4-64A8D82CF635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535ABF2-A733-4EC3-B8E6-10D6AD61D025}">
      <dsp:nvSpPr>
        <dsp:cNvPr id="0" name=""/>
        <dsp:cNvSpPr/>
      </dsp:nvSpPr>
      <dsp:spPr>
        <a:xfrm>
          <a:off x="0" y="54066"/>
          <a:ext cx="7122891" cy="9149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300" b="1" kern="1200"/>
            <a:t>Performance: </a:t>
          </a:r>
          <a:r>
            <a:rPr lang="de-DE" sz="2300" kern="1200"/>
            <a:t>sichtbare Chunks ≤ ca. 200 ms (didaktischer Richtwert)</a:t>
          </a:r>
          <a:endParaRPr lang="en-US" sz="2300" kern="1200"/>
        </a:p>
      </dsp:txBody>
      <dsp:txXfrm>
        <a:off x="44664" y="98730"/>
        <a:ext cx="7033563" cy="825612"/>
      </dsp:txXfrm>
    </dsp:sp>
    <dsp:sp modelId="{3DD70F4A-06C2-43F2-A332-11B680AB12BA}">
      <dsp:nvSpPr>
        <dsp:cNvPr id="0" name=""/>
        <dsp:cNvSpPr/>
      </dsp:nvSpPr>
      <dsp:spPr>
        <a:xfrm>
          <a:off x="0" y="1035246"/>
          <a:ext cx="7122891" cy="9149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300" b="1" kern="1200"/>
            <a:t>Stabilität: </a:t>
          </a:r>
          <a:r>
            <a:rPr lang="de-DE" sz="2300" kern="1200"/>
            <a:t>konsistenter Speicher bei Crash/Recovery</a:t>
          </a:r>
          <a:endParaRPr lang="en-US" sz="2300" kern="1200"/>
        </a:p>
      </dsp:txBody>
      <dsp:txXfrm>
        <a:off x="44664" y="1079910"/>
        <a:ext cx="7033563" cy="825612"/>
      </dsp:txXfrm>
    </dsp:sp>
    <dsp:sp modelId="{FFA5E7BA-6E6E-4559-994C-543D41D96FD4}">
      <dsp:nvSpPr>
        <dsp:cNvPr id="0" name=""/>
        <dsp:cNvSpPr/>
      </dsp:nvSpPr>
      <dsp:spPr>
        <a:xfrm>
          <a:off x="0" y="2016426"/>
          <a:ext cx="7122891" cy="9149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300" b="1" kern="1200"/>
            <a:t>Sicherheit: </a:t>
          </a:r>
          <a:r>
            <a:rPr lang="de-DE" sz="2300" kern="1200"/>
            <a:t>ungültige Aktionen serverseitig verwerfen + protokollieren</a:t>
          </a:r>
          <a:endParaRPr lang="en-US" sz="2300" kern="1200"/>
        </a:p>
      </dsp:txBody>
      <dsp:txXfrm>
        <a:off x="44664" y="2061090"/>
        <a:ext cx="7033563" cy="82561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E9D73EA-88E5-489E-B444-1172CD3C57F9}">
      <dsp:nvSpPr>
        <dsp:cNvPr id="0" name=""/>
        <dsp:cNvSpPr/>
      </dsp:nvSpPr>
      <dsp:spPr>
        <a:xfrm>
          <a:off x="0" y="55958"/>
          <a:ext cx="7122891" cy="9136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300" kern="1200"/>
            <a:t>Netzwerk-Angriffsfläche, Cheats/Exploits</a:t>
          </a:r>
          <a:endParaRPr lang="en-US" sz="2300" kern="1200"/>
        </a:p>
      </dsp:txBody>
      <dsp:txXfrm>
        <a:off x="44602" y="100560"/>
        <a:ext cx="7033687" cy="824474"/>
      </dsp:txXfrm>
    </dsp:sp>
    <dsp:sp modelId="{86FE33DC-5468-4C42-87CF-7E272A98C4A6}">
      <dsp:nvSpPr>
        <dsp:cNvPr id="0" name=""/>
        <dsp:cNvSpPr/>
      </dsp:nvSpPr>
      <dsp:spPr>
        <a:xfrm>
          <a:off x="0" y="1035877"/>
          <a:ext cx="7122891" cy="9136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300" kern="1200"/>
            <a:t>Kompatibilität/Migration alter Welten bei Format-/Regeländerungen</a:t>
          </a:r>
          <a:endParaRPr lang="en-US" sz="2300" kern="1200"/>
        </a:p>
      </dsp:txBody>
      <dsp:txXfrm>
        <a:off x="44602" y="1080479"/>
        <a:ext cx="7033687" cy="824474"/>
      </dsp:txXfrm>
    </dsp:sp>
    <dsp:sp modelId="{DDE8CE2A-74B1-404A-BBB4-64A8D82CF635}">
      <dsp:nvSpPr>
        <dsp:cNvPr id="0" name=""/>
        <dsp:cNvSpPr/>
      </dsp:nvSpPr>
      <dsp:spPr>
        <a:xfrm>
          <a:off x="0" y="2015795"/>
          <a:ext cx="7122891" cy="9136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300" kern="1200"/>
            <a:t>Mod/Plugin-Konflikte und Performance-Einbussen; Isolierung/Best Practices notwendig</a:t>
          </a:r>
          <a:endParaRPr lang="en-US" sz="2300" kern="1200"/>
        </a:p>
      </dsp:txBody>
      <dsp:txXfrm>
        <a:off x="44602" y="2060397"/>
        <a:ext cx="7033687" cy="82447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media/model3d3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4D5DF-C6DC-651B-1BA1-0EF1CBCE0D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988105-8223-98F8-69B6-D61E1AFA37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E7D006-97A3-6C6A-7ADB-C0F48EB20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7E723-07CC-476D-81B1-838F253109D5}" type="datetimeFigureOut">
              <a:rPr lang="en-IN" smtClean="0"/>
              <a:t>17-11-2025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6D1C8-2B1B-1C7C-E210-067DE8147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83F3BD-C7F0-B27D-321A-64FBE5B04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377F7-0936-44C9-A98B-DF0EDC76BC86}" type="slidenum">
              <a:rPr lang="en-IN" smtClean="0"/>
              <a:t>‹Nr.›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26465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B509DC8D-7469-A980-08A4-25C693F585D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73754" y="1965945"/>
            <a:ext cx="3502024" cy="3997325"/>
          </a:xfrm>
          <a:custGeom>
            <a:avLst/>
            <a:gdLst>
              <a:gd name="connsiteX0" fmla="*/ 0 w 3502024"/>
              <a:gd name="connsiteY0" fmla="*/ 0 h 3997325"/>
              <a:gd name="connsiteX1" fmla="*/ 3502024 w 3502024"/>
              <a:gd name="connsiteY1" fmla="*/ 0 h 3997325"/>
              <a:gd name="connsiteX2" fmla="*/ 3502024 w 3502024"/>
              <a:gd name="connsiteY2" fmla="*/ 3997325 h 3997325"/>
              <a:gd name="connsiteX3" fmla="*/ 0 w 3502024"/>
              <a:gd name="connsiteY3" fmla="*/ 3997325 h 3997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02024" h="3997325">
                <a:moveTo>
                  <a:pt x="0" y="0"/>
                </a:moveTo>
                <a:lnTo>
                  <a:pt x="3502024" y="0"/>
                </a:lnTo>
                <a:lnTo>
                  <a:pt x="3502024" y="3997325"/>
                </a:lnTo>
                <a:lnTo>
                  <a:pt x="0" y="399732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00A4B36-64A0-AB73-800D-8942429EB12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44988" y="1965945"/>
            <a:ext cx="3502024" cy="3997325"/>
          </a:xfrm>
          <a:custGeom>
            <a:avLst/>
            <a:gdLst>
              <a:gd name="connsiteX0" fmla="*/ 0 w 3502024"/>
              <a:gd name="connsiteY0" fmla="*/ 0 h 3997325"/>
              <a:gd name="connsiteX1" fmla="*/ 3502024 w 3502024"/>
              <a:gd name="connsiteY1" fmla="*/ 0 h 3997325"/>
              <a:gd name="connsiteX2" fmla="*/ 3502024 w 3502024"/>
              <a:gd name="connsiteY2" fmla="*/ 3997325 h 3997325"/>
              <a:gd name="connsiteX3" fmla="*/ 0 w 3502024"/>
              <a:gd name="connsiteY3" fmla="*/ 3997325 h 3997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02024" h="3997325">
                <a:moveTo>
                  <a:pt x="0" y="0"/>
                </a:moveTo>
                <a:lnTo>
                  <a:pt x="3502024" y="0"/>
                </a:lnTo>
                <a:lnTo>
                  <a:pt x="3502024" y="3997325"/>
                </a:lnTo>
                <a:lnTo>
                  <a:pt x="0" y="399732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DC3AA01C-9661-3EA8-FDB0-D69456E72CC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91500" y="1965945"/>
            <a:ext cx="3502024" cy="3997325"/>
          </a:xfrm>
          <a:custGeom>
            <a:avLst/>
            <a:gdLst>
              <a:gd name="connsiteX0" fmla="*/ 0 w 3502024"/>
              <a:gd name="connsiteY0" fmla="*/ 0 h 3997325"/>
              <a:gd name="connsiteX1" fmla="*/ 3502024 w 3502024"/>
              <a:gd name="connsiteY1" fmla="*/ 0 h 3997325"/>
              <a:gd name="connsiteX2" fmla="*/ 3502024 w 3502024"/>
              <a:gd name="connsiteY2" fmla="*/ 3997325 h 3997325"/>
              <a:gd name="connsiteX3" fmla="*/ 0 w 3502024"/>
              <a:gd name="connsiteY3" fmla="*/ 3997325 h 3997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02024" h="3997325">
                <a:moveTo>
                  <a:pt x="0" y="0"/>
                </a:moveTo>
                <a:lnTo>
                  <a:pt x="3502024" y="0"/>
                </a:lnTo>
                <a:lnTo>
                  <a:pt x="3502024" y="3997325"/>
                </a:lnTo>
                <a:lnTo>
                  <a:pt x="0" y="399732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29659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9D191-7E75-3DD0-91FB-CE7FF328D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800462-749C-B7F2-5141-574994B05E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545D74-5A8B-52BB-DD18-4CE8BC555C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5E2EFF-0CA9-96F0-55E9-89BE93D7D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7E723-07CC-476D-81B1-838F253109D5}" type="datetimeFigureOut">
              <a:rPr lang="en-IN" smtClean="0"/>
              <a:t>17-11-2025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347799-B817-D9BA-0F72-22E64D4E7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54CC10-7D8E-AB7C-661B-57673600E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377F7-0936-44C9-A98B-DF0EDC76BC86}" type="slidenum">
              <a:rPr lang="en-IN" smtClean="0"/>
              <a:t>‹Nr.›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63065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7CE25-548B-140B-A924-82ED5C1CAC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00A98B7-3A6D-B094-7A4D-A1C48A155E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380219-9613-4319-5627-7FBD8AB8A1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D1F59E-4648-3909-FDFB-DD0D1E78C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7E723-07CC-476D-81B1-838F253109D5}" type="datetimeFigureOut">
              <a:rPr lang="en-IN" smtClean="0"/>
              <a:t>17-11-2025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CBA3EC-D199-9C1F-8B54-9F1D30187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9E0807-A7F7-BA01-2335-2D9C3203A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377F7-0936-44C9-A98B-DF0EDC76BC86}" type="slidenum">
              <a:rPr lang="en-IN" smtClean="0"/>
              <a:t>‹Nr.›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97629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587E84-BC65-E50C-B491-DD3359198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226947-0E56-E8F8-232E-6D4B9C2BBC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45CF57-5E58-F52E-3488-14BACB752F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7E723-07CC-476D-81B1-838F253109D5}" type="datetimeFigureOut">
              <a:rPr lang="en-IN" smtClean="0"/>
              <a:t>17-11-2025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70D512-AB2F-BB59-9E3F-8F58A0607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DB52C-7594-792C-0C34-C6C7F02B1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377F7-0936-44C9-A98B-DF0EDC76BC86}" type="slidenum">
              <a:rPr lang="en-IN" smtClean="0"/>
              <a:t>‹Nr.›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77226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1C91057-1940-B87C-4CF4-2F73E5FD31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6FD436-B152-F3D3-0099-CFF08AD14B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5012D5-E533-B79E-A9DF-9E05536065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7E723-07CC-476D-81B1-838F253109D5}" type="datetimeFigureOut">
              <a:rPr lang="en-IN" smtClean="0"/>
              <a:t>17-11-2025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EB3BDE-496D-038B-3F17-CCDBEE8DE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E9DFB0-1874-24B0-8F96-D4B5C43F8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377F7-0936-44C9-A98B-DF0EDC76BC86}" type="slidenum">
              <a:rPr lang="en-IN" smtClean="0"/>
              <a:t>‹Nr.›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33150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07094E-6CA7-A328-D427-450872AC29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2893AE-C460-AA33-A017-6E76E39B0B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6075B5-9966-CA8A-C699-4A1526274F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7E723-07CC-476D-81B1-838F253109D5}" type="datetimeFigureOut">
              <a:rPr lang="en-IN" smtClean="0"/>
              <a:t>17-11-2025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DC042E-2C8E-ABB3-B0EB-966ECF35D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CFA584-72B9-49DF-4045-EF9B8C49A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377F7-0936-44C9-A98B-DF0EDC76BC86}" type="slidenum">
              <a:rPr lang="en-IN" smtClean="0"/>
              <a:t>‹Nr.›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3648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03065-BF76-B647-9D9F-DD25C5C70A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D533E2-2B71-9E7F-AEA8-6065D44467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7E78AE-48E0-469D-5929-728465C672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7E723-07CC-476D-81B1-838F253109D5}" type="datetimeFigureOut">
              <a:rPr lang="en-IN" smtClean="0"/>
              <a:t>17-11-2025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81D493-F3D6-C312-2426-7CFCA0B6C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57F51A-A96A-6C30-67D7-9C05C88AE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377F7-0936-44C9-A98B-DF0EDC76BC86}" type="slidenum">
              <a:rPr lang="en-IN" smtClean="0"/>
              <a:t>‹Nr.›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76305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76FE6-657A-C99A-3202-E6ECC7922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5CCD7D-88C8-92E6-13DE-4C4AE03957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F2318C-7313-A28D-922F-BF0BFC31A8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38393B-88FB-993F-209D-15CF4B9E34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7E723-07CC-476D-81B1-838F253109D5}" type="datetimeFigureOut">
              <a:rPr lang="en-IN" smtClean="0"/>
              <a:t>17-11-2025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AD871D-153A-B55F-2599-F33242FBC9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A7A035-F021-E1C0-E9E5-D58F811BC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377F7-0936-44C9-A98B-DF0EDC76BC86}" type="slidenum">
              <a:rPr lang="en-IN" smtClean="0"/>
              <a:t>‹Nr.›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85746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4B1C7C-CC43-21D4-E522-EF279B7C2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F4515E-37E6-094B-169A-605D11515E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EBBF6E-D415-83A1-9A95-F63AF81756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F0DFA5-73E1-014A-EABD-676D7C5184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8F23124-BE64-5952-BE1F-924A30512C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282153-5A4F-A784-4248-406C52E7DB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7E723-07CC-476D-81B1-838F253109D5}" type="datetimeFigureOut">
              <a:rPr lang="en-IN" smtClean="0"/>
              <a:t>17-11-2025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D53A92-D3C6-5FCF-6CA0-FD981AB85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094C9EE-37ED-8938-4021-7080A46AB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377F7-0936-44C9-A98B-DF0EDC76BC86}" type="slidenum">
              <a:rPr lang="en-IN" smtClean="0"/>
              <a:t>‹Nr.›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2073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05CB1-2FE1-796F-5296-34C4C970A6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7232500-3C2C-61C9-DB9D-6F0205CAD5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7E723-07CC-476D-81B1-838F253109D5}" type="datetimeFigureOut">
              <a:rPr lang="en-IN" smtClean="0"/>
              <a:t>17-11-2025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01BAF7-9F9E-859A-70BB-27C9FCC2F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B6986C-427D-A4EB-9967-1B2D92F1B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377F7-0936-44C9-A98B-DF0EDC76BC86}" type="slidenum">
              <a:rPr lang="en-IN" smtClean="0"/>
              <a:t>‹Nr.›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64280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401F0C-5B2B-82A8-3578-FA35E63743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7E723-07CC-476D-81B1-838F253109D5}" type="datetimeFigureOut">
              <a:rPr lang="en-IN" smtClean="0"/>
              <a:t>17-11-2025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FDE568-34FB-E1C2-6B57-14303CEA6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6FC008-2A7C-1D5A-1DBD-2ADBB6A29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377F7-0936-44C9-A98B-DF0EDC76BC86}" type="slidenum">
              <a:rPr lang="en-IN" smtClean="0"/>
              <a:t>‹Nr.›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31354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836652A-B45B-F26B-7422-3DAE875C67D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427622" y="2115403"/>
            <a:ext cx="2306472" cy="3330054"/>
          </a:xfrm>
          <a:custGeom>
            <a:avLst/>
            <a:gdLst>
              <a:gd name="connsiteX0" fmla="*/ 0 w 2306472"/>
              <a:gd name="connsiteY0" fmla="*/ 0 h 3330054"/>
              <a:gd name="connsiteX1" fmla="*/ 2306472 w 2306472"/>
              <a:gd name="connsiteY1" fmla="*/ 0 h 3330054"/>
              <a:gd name="connsiteX2" fmla="*/ 2306472 w 2306472"/>
              <a:gd name="connsiteY2" fmla="*/ 3330054 h 3330054"/>
              <a:gd name="connsiteX3" fmla="*/ 0 w 2306472"/>
              <a:gd name="connsiteY3" fmla="*/ 3330054 h 3330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6472" h="3330054">
                <a:moveTo>
                  <a:pt x="0" y="0"/>
                </a:moveTo>
                <a:lnTo>
                  <a:pt x="2306472" y="0"/>
                </a:lnTo>
                <a:lnTo>
                  <a:pt x="2306472" y="3330054"/>
                </a:lnTo>
                <a:lnTo>
                  <a:pt x="0" y="333005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AE10A21-23EC-62CD-BE6F-931680DC92B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942764" y="2115403"/>
            <a:ext cx="2306472" cy="3330054"/>
          </a:xfrm>
          <a:custGeom>
            <a:avLst/>
            <a:gdLst>
              <a:gd name="connsiteX0" fmla="*/ 0 w 2306472"/>
              <a:gd name="connsiteY0" fmla="*/ 0 h 3330054"/>
              <a:gd name="connsiteX1" fmla="*/ 2306472 w 2306472"/>
              <a:gd name="connsiteY1" fmla="*/ 0 h 3330054"/>
              <a:gd name="connsiteX2" fmla="*/ 2306472 w 2306472"/>
              <a:gd name="connsiteY2" fmla="*/ 3330054 h 3330054"/>
              <a:gd name="connsiteX3" fmla="*/ 0 w 2306472"/>
              <a:gd name="connsiteY3" fmla="*/ 3330054 h 3330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6472" h="3330054">
                <a:moveTo>
                  <a:pt x="0" y="0"/>
                </a:moveTo>
                <a:lnTo>
                  <a:pt x="2306472" y="0"/>
                </a:lnTo>
                <a:lnTo>
                  <a:pt x="2306472" y="3330054"/>
                </a:lnTo>
                <a:lnTo>
                  <a:pt x="0" y="333005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9A9F7C28-61C5-E92E-742A-CD908D10762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457906" y="2115403"/>
            <a:ext cx="2306472" cy="3330054"/>
          </a:xfrm>
          <a:custGeom>
            <a:avLst/>
            <a:gdLst>
              <a:gd name="connsiteX0" fmla="*/ 0 w 2306472"/>
              <a:gd name="connsiteY0" fmla="*/ 0 h 3330054"/>
              <a:gd name="connsiteX1" fmla="*/ 2306472 w 2306472"/>
              <a:gd name="connsiteY1" fmla="*/ 0 h 3330054"/>
              <a:gd name="connsiteX2" fmla="*/ 2306472 w 2306472"/>
              <a:gd name="connsiteY2" fmla="*/ 3330054 h 3330054"/>
              <a:gd name="connsiteX3" fmla="*/ 0 w 2306472"/>
              <a:gd name="connsiteY3" fmla="*/ 3330054 h 3330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6472" h="3330054">
                <a:moveTo>
                  <a:pt x="0" y="0"/>
                </a:moveTo>
                <a:lnTo>
                  <a:pt x="2306472" y="0"/>
                </a:lnTo>
                <a:lnTo>
                  <a:pt x="2306472" y="3330054"/>
                </a:lnTo>
                <a:lnTo>
                  <a:pt x="0" y="333005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32067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2C0878A-B95B-5B54-84E0-A95A50C5EEE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34054" y="378445"/>
            <a:ext cx="11523892" cy="6101111"/>
          </a:xfrm>
          <a:custGeom>
            <a:avLst/>
            <a:gdLst>
              <a:gd name="connsiteX0" fmla="*/ 0 w 11523892"/>
              <a:gd name="connsiteY0" fmla="*/ 0 h 6101111"/>
              <a:gd name="connsiteX1" fmla="*/ 11523892 w 11523892"/>
              <a:gd name="connsiteY1" fmla="*/ 0 h 6101111"/>
              <a:gd name="connsiteX2" fmla="*/ 11523892 w 11523892"/>
              <a:gd name="connsiteY2" fmla="*/ 6101111 h 6101111"/>
              <a:gd name="connsiteX3" fmla="*/ 0 w 11523892"/>
              <a:gd name="connsiteY3" fmla="*/ 6101111 h 6101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523892" h="6101111">
                <a:moveTo>
                  <a:pt x="0" y="0"/>
                </a:moveTo>
                <a:lnTo>
                  <a:pt x="11523892" y="0"/>
                </a:lnTo>
                <a:lnTo>
                  <a:pt x="11523892" y="6101111"/>
                </a:lnTo>
                <a:lnTo>
                  <a:pt x="0" y="610111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09883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D95D8BB-E5E3-58A6-17FF-0404952B4E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CC6077-A45B-6B91-8088-60D9A29AE8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B59240-E85D-64F0-2366-5A392BA676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A7E723-07CC-476D-81B1-838F253109D5}" type="datetimeFigureOut">
              <a:rPr lang="en-IN" smtClean="0"/>
              <a:t>17-11-2025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7EDAB7-846F-7AC2-BBAC-BE0CE820CE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26A5A1-FEAF-BB99-E338-CB4E0311A6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2377F7-0936-44C9-A98B-DF0EDC76BC86}" type="slidenum">
              <a:rPr lang="en-IN" smtClean="0"/>
              <a:t>‹Nr.›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4503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2" r:id="rId8"/>
    <p:sldLayoutId id="2147483661" r:id="rId9"/>
    <p:sldLayoutId id="2147483660" r:id="rId10"/>
    <p:sldLayoutId id="2147483656" r:id="rId11"/>
    <p:sldLayoutId id="2147483657" r:id="rId12"/>
    <p:sldLayoutId id="2147483658" r:id="rId13"/>
    <p:sldLayoutId id="2147483659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microsoft.com/office/2017/06/relationships/model3d" Target="../media/model3d3.glb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7.png"/><Relationship Id="rId7" Type="http://schemas.openxmlformats.org/officeDocument/2006/relationships/image" Target="../media/image14.png"/><Relationship Id="rId2" Type="http://schemas.openxmlformats.org/officeDocument/2006/relationships/slide" Target="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6.png"/><Relationship Id="rId2" Type="http://schemas.openxmlformats.org/officeDocument/2006/relationships/slide" Target="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7.png"/><Relationship Id="rId4" Type="http://schemas.openxmlformats.org/officeDocument/2006/relationships/image" Target="../media/image17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B7811D95-E656-112D-FC5F-CCAC5C0892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80008"/>
            <a:ext cx="15887700" cy="8210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A picture containing text, indoor, music, synthesizer&#10;&#10;Description automatically generated">
            <a:extLst>
              <a:ext uri="{FF2B5EF4-FFF2-40B4-BE49-F238E27FC236}">
                <a16:creationId xmlns:a16="http://schemas.microsoft.com/office/drawing/2014/main" id="{D4CA709D-F710-FFCC-4B3A-71A90FF40B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9536" y="0"/>
            <a:ext cx="5852928" cy="3292579"/>
          </a:xfrm>
          <a:prstGeom prst="rect">
            <a:avLst/>
          </a:prstGeom>
        </p:spPr>
      </p:pic>
      <p:pic>
        <p:nvPicPr>
          <p:cNvPr id="8" name="Picture 7" descr="A picture containing text, toy&#10;&#10;Description automatically generated">
            <a:extLst>
              <a:ext uri="{FF2B5EF4-FFF2-40B4-BE49-F238E27FC236}">
                <a16:creationId xmlns:a16="http://schemas.microsoft.com/office/drawing/2014/main" id="{D9CA67A9-7637-F007-AD77-DDC26CE33BB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4578" y="4137899"/>
            <a:ext cx="4963886" cy="3901106"/>
          </a:xfrm>
          <a:prstGeom prst="rect">
            <a:avLst/>
          </a:prstGeom>
          <a:effectLst>
            <a:outerShdw blurRad="419100" dist="38100" dir="2700000" algn="tl" rotWithShape="0">
              <a:prstClr val="black">
                <a:alpha val="80000"/>
              </a:prst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32DD9CF-8D54-DE6E-DF8A-21982FBC84A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6767" y="4460683"/>
            <a:ext cx="2002519" cy="3560034"/>
          </a:xfrm>
          <a:prstGeom prst="rect">
            <a:avLst/>
          </a:prstGeom>
          <a:effectLst>
            <a:outerShdw blurRad="444500" dist="38100" dir="8100000" algn="tr" rotWithShape="0">
              <a:prstClr val="black">
                <a:alpha val="79000"/>
              </a:prstClr>
            </a:outerShdw>
          </a:effec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747C56A-FD7E-2C56-9FC5-0F1D0F205E67}"/>
              </a:ext>
            </a:extLst>
          </p:cNvPr>
          <p:cNvSpPr/>
          <p:nvPr/>
        </p:nvSpPr>
        <p:spPr>
          <a:xfrm>
            <a:off x="3504301" y="3565422"/>
            <a:ext cx="5183397" cy="1099418"/>
          </a:xfrm>
          <a:prstGeom prst="rect">
            <a:avLst/>
          </a:prstGeom>
          <a:gradFill>
            <a:gsLst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3" name="Picture 2" descr="A picture containing LEGO, toy&#10;&#10;Description automatically generated">
            <a:extLst>
              <a:ext uri="{FF2B5EF4-FFF2-40B4-BE49-F238E27FC236}">
                <a16:creationId xmlns:a16="http://schemas.microsoft.com/office/drawing/2014/main" id="{7EE1ECE4-1681-D4F0-C468-7BC9CD97C69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120396" y="5443440"/>
            <a:ext cx="1659368" cy="1898464"/>
          </a:xfrm>
          <a:prstGeom prst="rect">
            <a:avLst/>
          </a:prstGeom>
          <a:effectLst>
            <a:outerShdw blurRad="444500" dist="38100" dir="8100000" algn="tr" rotWithShape="0">
              <a:prstClr val="black">
                <a:alpha val="79000"/>
              </a:prstClr>
            </a:outerShdw>
          </a:effectLst>
        </p:spPr>
      </p:pic>
      <p:sp>
        <p:nvSpPr>
          <p:cNvPr id="2" name="Rectangle 11">
            <a:extLst>
              <a:ext uri="{FF2B5EF4-FFF2-40B4-BE49-F238E27FC236}">
                <a16:creationId xmlns:a16="http://schemas.microsoft.com/office/drawing/2014/main" id="{A3F766F1-8570-C62F-6024-7A47F5B4EA1E}"/>
              </a:ext>
            </a:extLst>
          </p:cNvPr>
          <p:cNvSpPr/>
          <p:nvPr/>
        </p:nvSpPr>
        <p:spPr>
          <a:xfrm>
            <a:off x="3943350" y="2728207"/>
            <a:ext cx="4305300" cy="526043"/>
          </a:xfrm>
          <a:prstGeom prst="rect">
            <a:avLst/>
          </a:prstGeom>
          <a:gradFill>
            <a:gsLst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6AEAB13-BB21-02B9-65FD-F267D2975744}"/>
              </a:ext>
            </a:extLst>
          </p:cNvPr>
          <p:cNvSpPr txBox="1"/>
          <p:nvPr/>
        </p:nvSpPr>
        <p:spPr>
          <a:xfrm>
            <a:off x="4455472" y="2767578"/>
            <a:ext cx="34163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8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ress Start 2P" panose="00000500000000000000" pitchFamily="2" charset="0"/>
              </a:rPr>
              <a:t>OOP und Software- </a:t>
            </a:r>
          </a:p>
          <a:p>
            <a:pPr algn="ctr"/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ress Start 2P" panose="00000500000000000000" pitchFamily="2" charset="0"/>
              </a:rPr>
              <a:t>architektur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ress Start 2P" panose="00000500000000000000" pitchFamily="2" charset="0"/>
              </a:rPr>
              <a:t> WIHF23.08</a:t>
            </a:r>
            <a:endParaRPr lang="en-IN" sz="1200" dirty="0">
              <a:solidFill>
                <a:schemeClr val="bg1">
                  <a:lumMod val="8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Press Start 2P" panose="00000500000000000000" pitchFamily="2" charset="0"/>
            </a:endParaRPr>
          </a:p>
        </p:txBody>
      </p:sp>
      <p:sp>
        <p:nvSpPr>
          <p:cNvPr id="4" name="TextBox 19">
            <a:extLst>
              <a:ext uri="{FF2B5EF4-FFF2-40B4-BE49-F238E27FC236}">
                <a16:creationId xmlns:a16="http://schemas.microsoft.com/office/drawing/2014/main" id="{2ACE6700-17AF-509B-FC22-A7742888E634}"/>
              </a:ext>
            </a:extLst>
          </p:cNvPr>
          <p:cNvSpPr txBox="1"/>
          <p:nvPr/>
        </p:nvSpPr>
        <p:spPr>
          <a:xfrm>
            <a:off x="3504301" y="3593723"/>
            <a:ext cx="526297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endParaRPr lang="en-US" sz="1200" dirty="0">
              <a:solidFill>
                <a:schemeClr val="bg1">
                  <a:lumMod val="8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Press Start 2P" panose="00000500000000000000" pitchFamily="2" charset="0"/>
            </a:endParaRPr>
          </a:p>
          <a:p>
            <a:pPr algn="ctr"/>
            <a:r>
              <a:rPr lang="en-US" sz="1200" dirty="0">
                <a:solidFill>
                  <a:schemeClr val="bg1">
                    <a:lumMod val="8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ress Start 2P" panose="00000500000000000000" pitchFamily="2" charset="0"/>
              </a:rPr>
              <a:t>Fabian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ress Start 2P" panose="00000500000000000000" pitchFamily="2" charset="0"/>
              </a:rPr>
              <a:t>Aeschimann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ress Start 2P" panose="00000500000000000000" pitchFamily="2" charset="0"/>
              </a:rPr>
              <a:t>, Eldin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ress Start 2P" panose="00000500000000000000" pitchFamily="2" charset="0"/>
              </a:rPr>
              <a:t>Latić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ress Start 2P" panose="00000500000000000000" pitchFamily="2" charset="0"/>
              </a:rPr>
              <a:t>,</a:t>
            </a:r>
          </a:p>
          <a:p>
            <a:pPr algn="ctr"/>
            <a:endParaRPr lang="en-US" sz="1200" dirty="0">
              <a:solidFill>
                <a:schemeClr val="bg1">
                  <a:lumMod val="8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Press Start 2P" panose="00000500000000000000" pitchFamily="2" charset="0"/>
            </a:endParaRPr>
          </a:p>
          <a:p>
            <a:pPr algn="ctr"/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ress Start 2P" panose="00000500000000000000" pitchFamily="2" charset="0"/>
              </a:rPr>
              <a:t>Teoland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ress Start 2P" panose="00000500000000000000" pitchFamily="2" charset="0"/>
              </a:rPr>
              <a:t> Jemini, Thomas Häuselmann</a:t>
            </a:r>
            <a:endParaRPr lang="en-IN" sz="1200" dirty="0">
              <a:solidFill>
                <a:schemeClr val="bg1">
                  <a:lumMod val="8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Press Start 2P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3589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7495"/>
    </mc:Choice>
    <mc:Fallback xmlns="">
      <p:transition spd="slow" advTm="1174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3.7037E-7 L -0.25 -3.7037E-7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-1.48148E-6 L -1.45833E-6 -0.25 " pathEditMode="relative" rAng="0" ptsTypes="AA">
                                      <p:cBhvr>
                                        <p:cTn id="8" dur="3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3.7037E-6 L 1.25E-6 -0.25 " pathEditMode="relative" rAng="0" ptsTypes="AA">
                                      <p:cBhvr>
                                        <p:cTn id="10" dur="3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4.07407E-6 L 2.91667E-6 -0.25 " pathEditMode="relative" rAng="0" ptsTypes="AA">
                                      <p:cBhvr>
                                        <p:cTn id="12" dur="3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0AF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5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0AF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818FC7"/>
                                      </p:to>
                                    </p:animClr>
                                    <p:set>
                                      <p:cBhvr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seq concurrent="1" nextAc="seek">
              <p:cTn id="24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" fill="hold">
                      <p:stCondLst>
                        <p:cond delay="0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818FC7"/>
                                      </p:to>
                                    </p:animClr>
                                    <p:set>
                                      <p:cBhvr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12" grpId="0" animBg="1"/>
      <p:bldP spid="2" grpId="0" animBg="1"/>
      <p:bldP spid="20" grpId="0"/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3D73BF-79D0-6A6F-BC24-793CFAE377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13F7085-11C7-C166-81DA-592673AD473B}"/>
              </a:ext>
            </a:extLst>
          </p:cNvPr>
          <p:cNvSpPr/>
          <p:nvPr/>
        </p:nvSpPr>
        <p:spPr>
          <a:xfrm>
            <a:off x="350522" y="173428"/>
            <a:ext cx="4758091" cy="797134"/>
          </a:xfrm>
          <a:prstGeom prst="roundRect">
            <a:avLst>
              <a:gd name="adj" fmla="val 0"/>
            </a:avLst>
          </a:prstGeom>
          <a:gradFill>
            <a:gsLst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688F804-B51E-42E8-1F8B-B35D93BAF876}"/>
              </a:ext>
            </a:extLst>
          </p:cNvPr>
          <p:cNvSpPr txBox="1"/>
          <p:nvPr/>
        </p:nvSpPr>
        <p:spPr>
          <a:xfrm>
            <a:off x="1136822" y="387329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BAUSTEINSICHT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9DEB712-4EC9-666E-9E28-B64BD5AC3E79}"/>
              </a:ext>
            </a:extLst>
          </p:cNvPr>
          <p:cNvSpPr txBox="1"/>
          <p:nvPr/>
        </p:nvSpPr>
        <p:spPr>
          <a:xfrm>
            <a:off x="350522" y="1581911"/>
            <a:ext cx="9304278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de-CH" sz="3200" b="1" dirty="0">
                <a:solidFill>
                  <a:schemeClr val="bg1"/>
                </a:solidFill>
              </a:rPr>
              <a:t>Client: </a:t>
            </a:r>
            <a:r>
              <a:rPr lang="de-CH" sz="3200" dirty="0">
                <a:solidFill>
                  <a:schemeClr val="bg1"/>
                </a:solidFill>
              </a:rPr>
              <a:t>Rendering, Eingabe, UI, lokaler Cache; integrierter Server im Singleplayer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de-CH" sz="3200" b="1" dirty="0">
                <a:solidFill>
                  <a:schemeClr val="bg1"/>
                </a:solidFill>
              </a:rPr>
              <a:t>Server: </a:t>
            </a:r>
            <a:r>
              <a:rPr lang="de-CH" sz="3200" dirty="0">
                <a:solidFill>
                  <a:schemeClr val="bg1"/>
                </a:solidFill>
              </a:rPr>
              <a:t>Welt-/Spielzustand, Game-Loop/Ticks, Regeln, KI, </a:t>
            </a:r>
            <a:r>
              <a:rPr lang="de-CH" sz="3200" dirty="0" err="1">
                <a:solidFill>
                  <a:schemeClr val="bg1"/>
                </a:solidFill>
              </a:rPr>
              <a:t>Persistenzzugriffe</a:t>
            </a:r>
            <a:endParaRPr lang="de-CH" sz="3200" dirty="0">
              <a:solidFill>
                <a:schemeClr val="bg1"/>
              </a:solidFill>
            </a:endParaRP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de-CH" sz="3200" b="1" dirty="0">
                <a:solidFill>
                  <a:schemeClr val="bg1"/>
                </a:solidFill>
              </a:rPr>
              <a:t>Persistenz: </a:t>
            </a:r>
            <a:r>
              <a:rPr lang="de-CH" sz="3200" dirty="0">
                <a:solidFill>
                  <a:schemeClr val="bg1"/>
                </a:solidFill>
              </a:rPr>
              <a:t>Welten, Spielerstände, </a:t>
            </a:r>
            <a:r>
              <a:rPr lang="de-CH" sz="3200" dirty="0" err="1">
                <a:solidFill>
                  <a:schemeClr val="bg1"/>
                </a:solidFill>
              </a:rPr>
              <a:t>Konfigs</a:t>
            </a:r>
            <a:r>
              <a:rPr lang="de-CH" sz="3200" dirty="0">
                <a:solidFill>
                  <a:schemeClr val="bg1"/>
                </a:solidFill>
              </a:rPr>
              <a:t> (binär/strukturiert, z. B. NBT)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de-CH" sz="3200" b="1" dirty="0">
                <a:solidFill>
                  <a:schemeClr val="bg1"/>
                </a:solidFill>
              </a:rPr>
              <a:t>Netzwerk: </a:t>
            </a:r>
            <a:r>
              <a:rPr lang="de-CH" sz="3200" dirty="0">
                <a:solidFill>
                  <a:schemeClr val="bg1"/>
                </a:solidFill>
              </a:rPr>
              <a:t>Sitzungen, Paketformat, Latenz/Paketverlust behandeln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" name="3D Model 6" descr="Floating Island">
                <a:extLst>
                  <a:ext uri="{FF2B5EF4-FFF2-40B4-BE49-F238E27FC236}">
                    <a16:creationId xmlns:a16="http://schemas.microsoft.com/office/drawing/2014/main" id="{280D179B-6BB3-F091-0392-ECAD8AA4E8D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200225641"/>
                  </p:ext>
                </p:extLst>
              </p:nvPr>
            </p:nvGraphicFramePr>
            <p:xfrm>
              <a:off x="10028373" y="1975048"/>
              <a:ext cx="1924414" cy="509939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924414" cy="5099396"/>
                    </a:xfrm>
                    <a:prstGeom prst="rect">
                      <a:avLst/>
                    </a:prstGeom>
                  </am3d:spPr>
                  <am3d:camera>
                    <am3d:pos x="0" y="0" z="5131261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8181" d="1000000"/>
                    <am3d:preTrans dx="-103164" dy="0" dz="327320"/>
                    <am3d:scale>
                      <am3d:sx n="1000000" d="1000000"/>
                      <am3d:sy n="1000000" d="1000000"/>
                      <am3d:sz n="1000000" d="1000000"/>
                    </am3d:scale>
                    <am3d:rot ax="1985386" ay="-2019235" az="-1191352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57508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" name="3D Model 6" descr="Floating Island">
                <a:extLst>
                  <a:ext uri="{FF2B5EF4-FFF2-40B4-BE49-F238E27FC236}">
                    <a16:creationId xmlns:a16="http://schemas.microsoft.com/office/drawing/2014/main" id="{280D179B-6BB3-F091-0392-ECAD8AA4E8D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028373" y="1975048"/>
                <a:ext cx="1924414" cy="509939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75713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CE7A5B-64BD-3A6B-8CA3-3F5697A4F5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C50E1A6-F12A-852E-AEAB-159A272F67E8}"/>
              </a:ext>
            </a:extLst>
          </p:cNvPr>
          <p:cNvSpPr/>
          <p:nvPr/>
        </p:nvSpPr>
        <p:spPr>
          <a:xfrm>
            <a:off x="350522" y="173428"/>
            <a:ext cx="4758091" cy="797134"/>
          </a:xfrm>
          <a:prstGeom prst="roundRect">
            <a:avLst>
              <a:gd name="adj" fmla="val 0"/>
            </a:avLst>
          </a:prstGeom>
          <a:gradFill>
            <a:gsLst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D8F650-A4BC-A827-2489-9E710662F01E}"/>
              </a:ext>
            </a:extLst>
          </p:cNvPr>
          <p:cNvSpPr txBox="1"/>
          <p:nvPr/>
        </p:nvSpPr>
        <p:spPr>
          <a:xfrm>
            <a:off x="1136822" y="387329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LAUFZEITSICHT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FA257AB9-D9E6-AB22-3C04-692F1AD3E6D3}"/>
              </a:ext>
            </a:extLst>
          </p:cNvPr>
          <p:cNvSpPr/>
          <p:nvPr/>
        </p:nvSpPr>
        <p:spPr>
          <a:xfrm>
            <a:off x="466344" y="1673352"/>
            <a:ext cx="4846320" cy="405993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+mj-lt"/>
              <a:buAutoNum type="arabicPeriod"/>
            </a:pPr>
            <a:r>
              <a:rPr lang="de-CH" sz="2000" dirty="0"/>
              <a:t>Auth via Microsoft/Xbox Services</a:t>
            </a:r>
          </a:p>
          <a:p>
            <a:pPr marL="342900" indent="-342900">
              <a:buFont typeface="+mj-lt"/>
              <a:buAutoNum type="arabicPeriod"/>
            </a:pPr>
            <a:r>
              <a:rPr lang="de-CH" sz="2000" dirty="0"/>
              <a:t>TCP/IP-Verbindung zu </a:t>
            </a:r>
            <a:r>
              <a:rPr lang="de-CH" sz="2000" dirty="0" err="1"/>
              <a:t>Realms</a:t>
            </a:r>
            <a:r>
              <a:rPr lang="de-CH" sz="2000" dirty="0"/>
              <a:t> oder eigenem Server</a:t>
            </a:r>
          </a:p>
          <a:p>
            <a:pPr marL="342900" indent="-342900">
              <a:buFont typeface="+mj-lt"/>
              <a:buAutoNum type="arabicPeriod"/>
            </a:pPr>
            <a:r>
              <a:rPr lang="de-CH" sz="2000" dirty="0"/>
              <a:t>Server prüft Rechte, sendet Initialdaten (Spielerzustand, Spawn, erste Chunks)</a:t>
            </a:r>
          </a:p>
          <a:p>
            <a:pPr marL="342900" indent="-342900">
              <a:buFont typeface="+mj-lt"/>
              <a:buAutoNum type="arabicPeriod"/>
            </a:pPr>
            <a:r>
              <a:rPr lang="de-CH" sz="2000" dirty="0"/>
              <a:t>Client lädt Ressourcen, wechselt in Laufbetrieb</a:t>
            </a:r>
          </a:p>
        </p:txBody>
      </p:sp>
      <p:sp>
        <p:nvSpPr>
          <p:cNvPr id="5" name="TextBox 3">
            <a:extLst>
              <a:ext uri="{FF2B5EF4-FFF2-40B4-BE49-F238E27FC236}">
                <a16:creationId xmlns:a16="http://schemas.microsoft.com/office/drawing/2014/main" id="{C6F88C4C-404E-84E8-8766-2DA4807BBA27}"/>
              </a:ext>
            </a:extLst>
          </p:cNvPr>
          <p:cNvSpPr txBox="1"/>
          <p:nvPr/>
        </p:nvSpPr>
        <p:spPr>
          <a:xfrm>
            <a:off x="649509" y="1897828"/>
            <a:ext cx="36728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CH" sz="16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Verbindungsaufbau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E0ABBD14-CA39-7948-102C-5F577156164D}"/>
              </a:ext>
            </a:extLst>
          </p:cNvPr>
          <p:cNvSpPr/>
          <p:nvPr/>
        </p:nvSpPr>
        <p:spPr>
          <a:xfrm>
            <a:off x="5525942" y="1673352"/>
            <a:ext cx="4846320" cy="405993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+mj-lt"/>
              <a:buAutoNum type="arabicPeriod"/>
            </a:pPr>
            <a:r>
              <a:rPr lang="de-CH" sz="2000" dirty="0"/>
              <a:t>Client → Eingaben an Server</a:t>
            </a:r>
          </a:p>
          <a:p>
            <a:pPr marL="342900" indent="-342900">
              <a:buFont typeface="+mj-lt"/>
              <a:buAutoNum type="arabicPeriod"/>
            </a:pPr>
            <a:r>
              <a:rPr lang="de-CH" sz="2000" dirty="0"/>
              <a:t>Server-Tick: Regeln, Physik, </a:t>
            </a:r>
            <a:r>
              <a:rPr lang="de-CH" sz="2000" dirty="0" err="1"/>
              <a:t>Entities</a:t>
            </a:r>
            <a:r>
              <a:rPr lang="de-CH" sz="2000" dirty="0"/>
              <a:t>, Weltupdates</a:t>
            </a:r>
          </a:p>
          <a:p>
            <a:pPr marL="342900" indent="-342900">
              <a:buFont typeface="+mj-lt"/>
              <a:buAutoNum type="arabicPeriod"/>
            </a:pPr>
            <a:r>
              <a:rPr lang="de-CH" sz="2000" dirty="0"/>
              <a:t>Server → Deltas an Clients (Positionen, Blöcke, Events)</a:t>
            </a:r>
          </a:p>
          <a:p>
            <a:pPr marL="342900" indent="-342900">
              <a:buFont typeface="+mj-lt"/>
              <a:buAutoNum type="arabicPeriod"/>
            </a:pPr>
            <a:r>
              <a:rPr lang="de-CH" sz="2000" dirty="0"/>
              <a:t>Client rendert lokal den neuen Zustand</a:t>
            </a:r>
          </a:p>
        </p:txBody>
      </p:sp>
      <p:sp>
        <p:nvSpPr>
          <p:cNvPr id="9" name="TextBox 3">
            <a:extLst>
              <a:ext uri="{FF2B5EF4-FFF2-40B4-BE49-F238E27FC236}">
                <a16:creationId xmlns:a16="http://schemas.microsoft.com/office/drawing/2014/main" id="{8781C3E8-C023-E27B-2524-A4FCDE3E7B5D}"/>
              </a:ext>
            </a:extLst>
          </p:cNvPr>
          <p:cNvSpPr txBox="1"/>
          <p:nvPr/>
        </p:nvSpPr>
        <p:spPr>
          <a:xfrm>
            <a:off x="5632611" y="1897828"/>
            <a:ext cx="34163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CH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TICK &amp; UPDATES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0" name="3D Model 10" descr="Portal of Doom">
                <a:extLst>
                  <a:ext uri="{FF2B5EF4-FFF2-40B4-BE49-F238E27FC236}">
                    <a16:creationId xmlns:a16="http://schemas.microsoft.com/office/drawing/2014/main" id="{51EF3638-80DB-A9F3-9280-ED0583AFD51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592356481"/>
                  </p:ext>
                </p:extLst>
              </p:nvPr>
            </p:nvGraphicFramePr>
            <p:xfrm>
              <a:off x="10442680" y="3910775"/>
              <a:ext cx="1749320" cy="294722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749320" cy="2947225"/>
                    </a:xfrm>
                    <a:prstGeom prst="rect">
                      <a:avLst/>
                    </a:prstGeom>
                  </am3d:spPr>
                  <am3d:camera>
                    <am3d:pos x="0" y="0" z="5600988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8571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2433311" ay="-2372746" az="-1715025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336554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0" name="3D Model 10" descr="Portal of Doom">
                <a:extLst>
                  <a:ext uri="{FF2B5EF4-FFF2-40B4-BE49-F238E27FC236}">
                    <a16:creationId xmlns:a16="http://schemas.microsoft.com/office/drawing/2014/main" id="{51EF3638-80DB-A9F3-9280-ED0583AFD51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442680" y="3910775"/>
                <a:ext cx="1749320" cy="294722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82905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89F5A9-599B-2467-FEA9-048622B791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0081F53A-2447-3133-7205-F522240283FB}"/>
              </a:ext>
            </a:extLst>
          </p:cNvPr>
          <p:cNvSpPr/>
          <p:nvPr/>
        </p:nvSpPr>
        <p:spPr>
          <a:xfrm>
            <a:off x="597410" y="767546"/>
            <a:ext cx="4758091" cy="797134"/>
          </a:xfrm>
          <a:prstGeom prst="roundRect">
            <a:avLst>
              <a:gd name="adj" fmla="val 0"/>
            </a:avLst>
          </a:prstGeom>
          <a:gradFill>
            <a:gsLst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AD20D6-C037-811D-8E2E-EE41AD90789A}"/>
              </a:ext>
            </a:extLst>
          </p:cNvPr>
          <p:cNvSpPr txBox="1"/>
          <p:nvPr/>
        </p:nvSpPr>
        <p:spPr>
          <a:xfrm>
            <a:off x="1037462" y="981447"/>
            <a:ext cx="3877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VERTEILUNGSSICHT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55A4A81D-BCF7-DD6D-5245-148F2BDDA8B3}"/>
              </a:ext>
            </a:extLst>
          </p:cNvPr>
          <p:cNvSpPr txBox="1"/>
          <p:nvPr/>
        </p:nvSpPr>
        <p:spPr>
          <a:xfrm>
            <a:off x="5616702" y="255354"/>
            <a:ext cx="6094476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bg1"/>
                </a:solidFill>
              </a:rPr>
              <a:t>Typische Topologien: Clients ↔ dedizierter Java-Server; oder </a:t>
            </a:r>
            <a:r>
              <a:rPr lang="de-CH" dirty="0" err="1">
                <a:solidFill>
                  <a:schemeClr val="bg1"/>
                </a:solidFill>
              </a:rPr>
              <a:t>Realms</a:t>
            </a:r>
            <a:r>
              <a:rPr lang="de-CH" dirty="0">
                <a:solidFill>
                  <a:schemeClr val="bg1"/>
                </a:solidFill>
              </a:rPr>
              <a:t>-Cloud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bg1"/>
                </a:solidFill>
              </a:rPr>
              <a:t>Singleplayer: integrierter Server im Java-Client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bg1"/>
                </a:solidFill>
              </a:rPr>
              <a:t>Persistenz: lokal (NBT/</a:t>
            </a:r>
            <a:r>
              <a:rPr lang="de-CH" dirty="0" err="1">
                <a:solidFill>
                  <a:schemeClr val="bg1"/>
                </a:solidFill>
              </a:rPr>
              <a:t>Anvil</a:t>
            </a:r>
            <a:r>
              <a:rPr lang="de-CH" dirty="0">
                <a:solidFill>
                  <a:schemeClr val="bg1"/>
                </a:solidFill>
              </a:rPr>
              <a:t>), optional Plugin-DB; </a:t>
            </a:r>
            <a:r>
              <a:rPr lang="de-CH" dirty="0" err="1">
                <a:solidFill>
                  <a:schemeClr val="bg1"/>
                </a:solidFill>
              </a:rPr>
              <a:t>Realms</a:t>
            </a:r>
            <a:r>
              <a:rPr lang="de-CH" dirty="0">
                <a:solidFill>
                  <a:schemeClr val="bg1"/>
                </a:solidFill>
              </a:rPr>
              <a:t> mit </a:t>
            </a:r>
            <a:r>
              <a:rPr lang="de-CH" dirty="0" err="1">
                <a:solidFill>
                  <a:schemeClr val="bg1"/>
                </a:solidFill>
              </a:rPr>
              <a:t>Managed</a:t>
            </a:r>
            <a:r>
              <a:rPr lang="de-CH" dirty="0">
                <a:solidFill>
                  <a:schemeClr val="bg1"/>
                </a:solidFill>
              </a:rPr>
              <a:t> Storage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bg1"/>
                </a:solidFill>
              </a:rPr>
              <a:t>Ziel: Skalierung, Verfügbarkeit, klare Zuordnung von Artefakten zu Knoten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6EAA10FB-EE83-CD6E-82F9-C0B1A975CF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531" y="2372700"/>
            <a:ext cx="11436938" cy="4311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093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B1E514-D4D9-C938-28DD-2528E84411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C3FD49AE-0DF4-C3AB-6CC4-56B26C36B23B}"/>
              </a:ext>
            </a:extLst>
          </p:cNvPr>
          <p:cNvSpPr/>
          <p:nvPr/>
        </p:nvSpPr>
        <p:spPr>
          <a:xfrm>
            <a:off x="350522" y="173428"/>
            <a:ext cx="6598918" cy="797134"/>
          </a:xfrm>
          <a:prstGeom prst="roundRect">
            <a:avLst>
              <a:gd name="adj" fmla="val 0"/>
            </a:avLst>
          </a:prstGeom>
          <a:gradFill>
            <a:gsLst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38EDA7-EB48-D92B-B6D8-BA155F5E9102}"/>
              </a:ext>
            </a:extLst>
          </p:cNvPr>
          <p:cNvSpPr txBox="1"/>
          <p:nvPr/>
        </p:nvSpPr>
        <p:spPr>
          <a:xfrm>
            <a:off x="995757" y="387329"/>
            <a:ext cx="5262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QUALITÄTSANFORDERUNGEN</a:t>
            </a:r>
          </a:p>
        </p:txBody>
      </p:sp>
      <p:pic>
        <p:nvPicPr>
          <p:cNvPr id="15" name="Picture 7" descr="A picture containing text, toy&#10;&#10;Description automatically generated">
            <a:extLst>
              <a:ext uri="{FF2B5EF4-FFF2-40B4-BE49-F238E27FC236}">
                <a16:creationId xmlns:a16="http://schemas.microsoft.com/office/drawing/2014/main" id="{1F5BDF82-9884-6E4E-63AD-858D9002D1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8114" y="2780473"/>
            <a:ext cx="4963886" cy="3901106"/>
          </a:xfrm>
          <a:prstGeom prst="rect">
            <a:avLst/>
          </a:prstGeom>
          <a:effectLst>
            <a:outerShdw blurRad="419100" dist="38100" dir="2700000" algn="tl" rotWithShape="0">
              <a:prstClr val="black">
                <a:alpha val="80000"/>
              </a:prstClr>
            </a:outerShdw>
          </a:effectLst>
        </p:spPr>
      </p:pic>
      <p:graphicFrame>
        <p:nvGraphicFramePr>
          <p:cNvPr id="17" name="Textfeld 11">
            <a:extLst>
              <a:ext uri="{FF2B5EF4-FFF2-40B4-BE49-F238E27FC236}">
                <a16:creationId xmlns:a16="http://schemas.microsoft.com/office/drawing/2014/main" id="{F574237D-AEB5-3731-F360-FB7D44B90009}"/>
              </a:ext>
            </a:extLst>
          </p:cNvPr>
          <p:cNvGraphicFramePr/>
          <p:nvPr/>
        </p:nvGraphicFramePr>
        <p:xfrm>
          <a:off x="649509" y="1745593"/>
          <a:ext cx="7122891" cy="29854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955839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4.81481E-6 L -4.16667E-6 -0.25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FB6BF8-81BB-0B92-BD6D-D0C8F15771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5067938-55B4-C3CE-7F90-BC6E541FC8A8}"/>
              </a:ext>
            </a:extLst>
          </p:cNvPr>
          <p:cNvSpPr/>
          <p:nvPr/>
        </p:nvSpPr>
        <p:spPr>
          <a:xfrm>
            <a:off x="350522" y="173428"/>
            <a:ext cx="7522462" cy="797134"/>
          </a:xfrm>
          <a:prstGeom prst="roundRect">
            <a:avLst>
              <a:gd name="adj" fmla="val 0"/>
            </a:avLst>
          </a:prstGeom>
          <a:gradFill>
            <a:gsLst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5B4795-D942-8574-170F-7D0A291D278D}"/>
              </a:ext>
            </a:extLst>
          </p:cNvPr>
          <p:cNvSpPr txBox="1"/>
          <p:nvPr/>
        </p:nvSpPr>
        <p:spPr>
          <a:xfrm>
            <a:off x="649509" y="387329"/>
            <a:ext cx="6878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RISIKEN &amp; TECHNISCHE SCHULDEN</a:t>
            </a:r>
          </a:p>
        </p:txBody>
      </p:sp>
      <p:pic>
        <p:nvPicPr>
          <p:cNvPr id="2" name="Picture 2" descr="A picture containing LEGO, toy&#10;&#10;Description automatically generated">
            <a:extLst>
              <a:ext uri="{FF2B5EF4-FFF2-40B4-BE49-F238E27FC236}">
                <a16:creationId xmlns:a16="http://schemas.microsoft.com/office/drawing/2014/main" id="{5BDC7BFF-37EF-ABCA-E92B-B75499DE10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482328" y="4547328"/>
            <a:ext cx="1659368" cy="1898464"/>
          </a:xfrm>
          <a:prstGeom prst="rect">
            <a:avLst/>
          </a:prstGeom>
          <a:effectLst>
            <a:outerShdw blurRad="444500" dist="38100" dir="8100000" algn="tr" rotWithShape="0">
              <a:prstClr val="black">
                <a:alpha val="79000"/>
              </a:prstClr>
            </a:outerShdw>
          </a:effectLst>
        </p:spPr>
      </p:pic>
      <p:graphicFrame>
        <p:nvGraphicFramePr>
          <p:cNvPr id="15" name="Textfeld 11">
            <a:extLst>
              <a:ext uri="{FF2B5EF4-FFF2-40B4-BE49-F238E27FC236}">
                <a16:creationId xmlns:a16="http://schemas.microsoft.com/office/drawing/2014/main" id="{DD935963-A34B-2A0E-54D3-5EA257F4F2D5}"/>
              </a:ext>
            </a:extLst>
          </p:cNvPr>
          <p:cNvGraphicFramePr/>
          <p:nvPr/>
        </p:nvGraphicFramePr>
        <p:xfrm>
          <a:off x="649509" y="1745593"/>
          <a:ext cx="7122891" cy="29854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491153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1.11111E-6 L -3.125E-6 -0.25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1B48BB-EB4E-912C-4F6D-05C5E7C44E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31AA30-7F0E-3B23-B60B-11162D2A6E04}"/>
              </a:ext>
            </a:extLst>
          </p:cNvPr>
          <p:cNvSpPr txBox="1"/>
          <p:nvPr/>
        </p:nvSpPr>
        <p:spPr>
          <a:xfrm>
            <a:off x="3310626" y="1264925"/>
            <a:ext cx="5570756" cy="11310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6000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Fragen</a:t>
            </a:r>
            <a:r>
              <a:rPr lang="en-IN" sz="60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?</a:t>
            </a:r>
          </a:p>
        </p:txBody>
      </p:sp>
      <p:pic>
        <p:nvPicPr>
          <p:cNvPr id="10" name="Picture 9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53F98FE6-59F6-4DF2-6FF5-A1974A900A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0948" y="2951089"/>
            <a:ext cx="2300287" cy="2300287"/>
          </a:xfrm>
          <a:prstGeom prst="rect">
            <a:avLst/>
          </a:prstGeom>
        </p:spPr>
      </p:pic>
      <p:pic>
        <p:nvPicPr>
          <p:cNvPr id="11" name="Picture 10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818D543F-2ACD-1E8A-32BA-D183590350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469" y="3858768"/>
            <a:ext cx="2785217" cy="2785217"/>
          </a:xfrm>
          <a:prstGeom prst="rect">
            <a:avLst/>
          </a:prstGeom>
        </p:spPr>
      </p:pic>
      <p:pic>
        <p:nvPicPr>
          <p:cNvPr id="12" name="Picture 11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8A85B420-B9DA-6015-3840-CFD4970E09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3196" y="4957818"/>
            <a:ext cx="1814052" cy="1814052"/>
          </a:xfrm>
          <a:prstGeom prst="rect">
            <a:avLst/>
          </a:prstGeom>
        </p:spPr>
      </p:pic>
      <p:pic>
        <p:nvPicPr>
          <p:cNvPr id="13" name="Picture 12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3A002EBC-DCDF-FD14-DAB2-1E7CB5CFB1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2261" y="4751177"/>
            <a:ext cx="1814052" cy="1814052"/>
          </a:xfrm>
          <a:prstGeom prst="rect">
            <a:avLst/>
          </a:prstGeom>
        </p:spPr>
      </p:pic>
      <p:pic>
        <p:nvPicPr>
          <p:cNvPr id="15" name="Picture 14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B06547D4-729D-392E-EB53-DD744351F9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8930" y="5343922"/>
            <a:ext cx="1300063" cy="1300063"/>
          </a:xfrm>
          <a:prstGeom prst="rect">
            <a:avLst/>
          </a:prstGeom>
        </p:spPr>
      </p:pic>
      <p:pic>
        <p:nvPicPr>
          <p:cNvPr id="16" name="Picture 15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60844FDA-EFDA-BCE5-691E-7D0967DC88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7777" y="5593075"/>
            <a:ext cx="1300063" cy="1300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4725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3.33333E-6 L -1.66667E-6 -0.41088 " pathEditMode="relative" rAng="0" ptsTypes="AA">
                                      <p:cBhvr>
                                        <p:cTn id="6" dur="2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7.40741E-7 L 8.33333E-7 -0.41088 " pathEditMode="relative" rAng="0" ptsTypes="AA">
                                      <p:cBhvr>
                                        <p:cTn id="8" dur="2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-2.59259E-6 L -0.00611 -1.175 " pathEditMode="relative" rAng="0" ptsTypes="AA">
                                      <p:cBhvr>
                                        <p:cTn id="10" dur="2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3" y="-5875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0 L -0.00013 -1.06944 " pathEditMode="relative" rAng="0" ptsTypes="AA">
                                      <p:cBhvr>
                                        <p:cTn id="12" dur="2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-53472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022E-16 -2.59259E-6 L 1.11022E-16 -1.51782 " pathEditMode="relative" rAng="0" ptsTypes="AA">
                                      <p:cBhvr>
                                        <p:cTn id="14" dur="2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75903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4.81481E-6 L 6.25E-7 -1.51783 " pathEditMode="relative" rAng="0" ptsTypes="AA">
                                      <p:cBhvr>
                                        <p:cTn id="16" dur="2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759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C70197B-41C2-5EBB-370A-39F3C048553B}"/>
              </a:ext>
            </a:extLst>
          </p:cNvPr>
          <p:cNvSpPr txBox="1"/>
          <p:nvPr/>
        </p:nvSpPr>
        <p:spPr>
          <a:xfrm>
            <a:off x="4080064" y="1264925"/>
            <a:ext cx="4031873" cy="25160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60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THANK</a:t>
            </a:r>
          </a:p>
          <a:p>
            <a:pPr algn="ctr">
              <a:lnSpc>
                <a:spcPct val="150000"/>
              </a:lnSpc>
            </a:pPr>
            <a:r>
              <a:rPr lang="en-IN" sz="60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YOU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84E2A76-5F46-1DF5-C775-BE7AD26CC7A6}"/>
              </a:ext>
            </a:extLst>
          </p:cNvPr>
          <p:cNvSpPr/>
          <p:nvPr/>
        </p:nvSpPr>
        <p:spPr>
          <a:xfrm>
            <a:off x="5124450" y="3918300"/>
            <a:ext cx="1943100" cy="526043"/>
          </a:xfrm>
          <a:prstGeom prst="rect">
            <a:avLst/>
          </a:prstGeom>
          <a:gradFill>
            <a:gsLst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AD74708E-9FFB-BE37-F29A-9A27B8184F48}"/>
              </a:ext>
            </a:extLst>
          </p:cNvPr>
          <p:cNvSpPr txBox="1"/>
          <p:nvPr/>
        </p:nvSpPr>
        <p:spPr>
          <a:xfrm>
            <a:off x="5695891" y="4042822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8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ress Start 2P" panose="00000500000000000000" pitchFamily="2" charset="0"/>
              </a:rPr>
              <a:t>Quit</a:t>
            </a:r>
            <a:endParaRPr lang="en-IN" sz="1200" dirty="0">
              <a:solidFill>
                <a:schemeClr val="bg1">
                  <a:lumMod val="8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Press Start 2P" panose="00000500000000000000" pitchFamily="2" charset="0"/>
            </a:endParaRPr>
          </a:p>
        </p:txBody>
      </p:sp>
      <p:pic>
        <p:nvPicPr>
          <p:cNvPr id="10" name="Picture 9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BDE2FC11-CC25-61BF-8251-C6DC9570A0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575" y="3031177"/>
            <a:ext cx="2300287" cy="2300287"/>
          </a:xfrm>
          <a:prstGeom prst="rect">
            <a:avLst/>
          </a:prstGeom>
        </p:spPr>
      </p:pic>
      <p:pic>
        <p:nvPicPr>
          <p:cNvPr id="11" name="Picture 10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F353494A-4830-C857-06F2-015693DDA8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5290" y="2839860"/>
            <a:ext cx="2785217" cy="2785217"/>
          </a:xfrm>
          <a:prstGeom prst="rect">
            <a:avLst/>
          </a:prstGeom>
        </p:spPr>
      </p:pic>
      <p:pic>
        <p:nvPicPr>
          <p:cNvPr id="12" name="Picture 11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E8414E97-39E6-4E7A-718D-784EEF9F07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0872" y="4636153"/>
            <a:ext cx="1814052" cy="1814052"/>
          </a:xfrm>
          <a:prstGeom prst="rect">
            <a:avLst/>
          </a:prstGeom>
        </p:spPr>
      </p:pic>
      <p:pic>
        <p:nvPicPr>
          <p:cNvPr id="13" name="Picture 12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A6DC3837-F0AD-C8DC-88E6-87BBFE1B09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575" y="4840979"/>
            <a:ext cx="1814052" cy="1814052"/>
          </a:xfrm>
          <a:prstGeom prst="rect">
            <a:avLst/>
          </a:prstGeom>
        </p:spPr>
      </p:pic>
      <p:pic>
        <p:nvPicPr>
          <p:cNvPr id="15" name="Picture 14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36A42CFC-87D7-3A9F-ED4D-93420BCCED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2209" y="4636153"/>
            <a:ext cx="1300063" cy="1300063"/>
          </a:xfrm>
          <a:prstGeom prst="rect">
            <a:avLst/>
          </a:prstGeom>
        </p:spPr>
      </p:pic>
      <p:pic>
        <p:nvPicPr>
          <p:cNvPr id="16" name="Picture 15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2478FE7E-7583-4082-C365-E1C9672A1D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1601" y="5331464"/>
            <a:ext cx="1300063" cy="1300063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037C468-925A-CE3F-51E5-1253CE6A960D}"/>
              </a:ext>
            </a:extLst>
          </p:cNvPr>
          <p:cNvSpPr/>
          <p:nvPr/>
        </p:nvSpPr>
        <p:spPr>
          <a:xfrm>
            <a:off x="5124450" y="4577958"/>
            <a:ext cx="1943100" cy="526043"/>
          </a:xfrm>
          <a:prstGeom prst="rect">
            <a:avLst/>
          </a:prstGeom>
          <a:gradFill>
            <a:gsLst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TextBox 17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33B82A55-6BC9-8A6E-2552-4F2BD71DB7CE}"/>
              </a:ext>
            </a:extLst>
          </p:cNvPr>
          <p:cNvSpPr txBox="1"/>
          <p:nvPr/>
        </p:nvSpPr>
        <p:spPr>
          <a:xfrm>
            <a:off x="5465058" y="4702480"/>
            <a:ext cx="1261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8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ress Start 2P" panose="00000500000000000000" pitchFamily="2" charset="0"/>
              </a:rPr>
              <a:t>Restart</a:t>
            </a:r>
            <a:endParaRPr lang="en-IN" sz="1200" dirty="0">
              <a:solidFill>
                <a:schemeClr val="bg1">
                  <a:lumMod val="8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Press Start 2P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624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-7.40741E-7 L 1.875E-6 -0.41088 " pathEditMode="relative" rAng="0" ptsTypes="AA">
                                      <p:cBhvr>
                                        <p:cTn id="6" dur="2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022E-16 3.7037E-7 L 1.11022E-16 -0.41088 " pathEditMode="relative" rAng="0" ptsTypes="AA">
                                      <p:cBhvr>
                                        <p:cTn id="8" dur="2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022E-16 -1.85185E-6 L -0.00612 -1.175 " pathEditMode="relative" rAng="0" ptsTypes="AA">
                                      <p:cBhvr>
                                        <p:cTn id="10" dur="2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3" y="-5875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2.96296E-6 L -0.00013 -1.06944 " pathEditMode="relative" rAng="0" ptsTypes="AA">
                                      <p:cBhvr>
                                        <p:cTn id="12" dur="2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-53472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1.85185E-6 L 3.75E-6 -1.51782 " pathEditMode="relative" rAng="0" ptsTypes="AA">
                                      <p:cBhvr>
                                        <p:cTn id="14" dur="2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75903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7.40741E-7 L -1.66667E-6 -1.51782 " pathEditMode="relative" rAng="0" ptsTypes="AA">
                                      <p:cBhvr>
                                        <p:cTn id="16" dur="2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759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818FC7"/>
                                      </p:to>
                                    </p:animClr>
                                    <p:set>
                                      <p:cBhvr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0AF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818FC7"/>
                                      </p:to>
                                    </p:animClr>
                                    <p:set>
                                      <p:cBhvr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0AF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14" grpId="0" animBg="1"/>
      <p:bldP spid="1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1C02611-83DB-EA49-1D12-9845FDF925E6}"/>
              </a:ext>
            </a:extLst>
          </p:cNvPr>
          <p:cNvSpPr/>
          <p:nvPr/>
        </p:nvSpPr>
        <p:spPr>
          <a:xfrm>
            <a:off x="2133600" y="4130674"/>
            <a:ext cx="7924800" cy="168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437AA9A-B37D-664F-85B5-C2164CE449F1}"/>
              </a:ext>
            </a:extLst>
          </p:cNvPr>
          <p:cNvSpPr/>
          <p:nvPr/>
        </p:nvSpPr>
        <p:spPr>
          <a:xfrm>
            <a:off x="2133600" y="4130674"/>
            <a:ext cx="3962400" cy="168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" name="Picture 1" descr="A picture containing text, indoor, music, synthesizer&#10;&#10;Description automatically generated">
            <a:extLst>
              <a:ext uri="{FF2B5EF4-FFF2-40B4-BE49-F238E27FC236}">
                <a16:creationId xmlns:a16="http://schemas.microsoft.com/office/drawing/2014/main" id="{F457B195-7F0B-B9A9-136D-95F2C37A97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9536" y="1027968"/>
            <a:ext cx="5852928" cy="3292579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6EC6618-2A84-1165-6D84-CD72B5344D3E}"/>
              </a:ext>
            </a:extLst>
          </p:cNvPr>
          <p:cNvSpPr/>
          <p:nvPr/>
        </p:nvSpPr>
        <p:spPr>
          <a:xfrm>
            <a:off x="2095500" y="4095750"/>
            <a:ext cx="8001000" cy="23812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998F881-BC7B-9081-E3CD-021E070DF17C}"/>
              </a:ext>
            </a:extLst>
          </p:cNvPr>
          <p:cNvSpPr/>
          <p:nvPr/>
        </p:nvSpPr>
        <p:spPr>
          <a:xfrm>
            <a:off x="2133600" y="4130675"/>
            <a:ext cx="1504950" cy="168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E7B398-5DA4-CE5E-EDCF-B8D1FC3E38FC}"/>
              </a:ext>
            </a:extLst>
          </p:cNvPr>
          <p:cNvSpPr txBox="1"/>
          <p:nvPr/>
        </p:nvSpPr>
        <p:spPr>
          <a:xfrm>
            <a:off x="4964921" y="4817097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bg1">
                    <a:lumMod val="85000"/>
                  </a:schemeClr>
                </a:solidFill>
                <a:latin typeface="Press Start 2P" panose="00000500000000000000" pitchFamily="2" charset="0"/>
              </a:rPr>
              <a:t>Loading……</a:t>
            </a:r>
          </a:p>
        </p:txBody>
      </p:sp>
    </p:spTree>
    <p:extLst>
      <p:ext uri="{BB962C8B-B14F-4D97-AF65-F5344CB8AC3E}">
        <p14:creationId xmlns:p14="http://schemas.microsoft.com/office/powerpoint/2010/main" val="1636383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7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250"/>
                            </p:stCondLst>
                            <p:childTnLst>
                              <p:par>
                                <p:cTn id="19" presetID="17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6" grpId="0" animBg="1"/>
      <p:bldP spid="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C314D1-5F40-316E-1187-AAE8684081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5DFB1F6E-74C8-3C87-07A3-C912BA2ADA33}"/>
              </a:ext>
            </a:extLst>
          </p:cNvPr>
          <p:cNvSpPr/>
          <p:nvPr/>
        </p:nvSpPr>
        <p:spPr>
          <a:xfrm>
            <a:off x="3638548" y="487384"/>
            <a:ext cx="4883151" cy="733634"/>
          </a:xfrm>
          <a:prstGeom prst="roundRect">
            <a:avLst>
              <a:gd name="adj" fmla="val 0"/>
            </a:avLst>
          </a:prstGeom>
          <a:gradFill>
            <a:gsLst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5E53B7-61CA-3138-040A-F3F565CEE2DA}"/>
              </a:ext>
            </a:extLst>
          </p:cNvPr>
          <p:cNvSpPr txBox="1"/>
          <p:nvPr/>
        </p:nvSpPr>
        <p:spPr>
          <a:xfrm>
            <a:off x="3926179" y="696967"/>
            <a:ext cx="43396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CH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Einführung &amp; Ziele</a:t>
            </a:r>
          </a:p>
        </p:txBody>
      </p:sp>
      <p:grpSp>
        <p:nvGrpSpPr>
          <p:cNvPr id="24" name="Gruppieren 23">
            <a:extLst>
              <a:ext uri="{FF2B5EF4-FFF2-40B4-BE49-F238E27FC236}">
                <a16:creationId xmlns:a16="http://schemas.microsoft.com/office/drawing/2014/main" id="{724026FD-1880-1315-DF01-342791640801}"/>
              </a:ext>
            </a:extLst>
          </p:cNvPr>
          <p:cNvGrpSpPr/>
          <p:nvPr/>
        </p:nvGrpSpPr>
        <p:grpSpPr>
          <a:xfrm>
            <a:off x="9311364" y="2637951"/>
            <a:ext cx="3728727" cy="4044498"/>
            <a:chOff x="9031964" y="2853851"/>
            <a:chExt cx="3728727" cy="4044498"/>
          </a:xfrm>
        </p:grpSpPr>
        <p:pic>
          <p:nvPicPr>
            <p:cNvPr id="41" name="Picture 40" descr="A picture containing container, square&#10;&#10;Description automatically generated">
              <a:extLst>
                <a:ext uri="{FF2B5EF4-FFF2-40B4-BE49-F238E27FC236}">
                  <a16:creationId xmlns:a16="http://schemas.microsoft.com/office/drawing/2014/main" id="{799F7C57-42BF-9DE4-2C41-0A9FDC98356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31964" y="5201507"/>
              <a:ext cx="784150" cy="784150"/>
            </a:xfrm>
            <a:prstGeom prst="rect">
              <a:avLst/>
            </a:prstGeom>
          </p:spPr>
        </p:pic>
        <p:pic>
          <p:nvPicPr>
            <p:cNvPr id="39" name="Picture 38" descr="A picture containing container, square&#10;&#10;Description automatically generated">
              <a:extLst>
                <a:ext uri="{FF2B5EF4-FFF2-40B4-BE49-F238E27FC236}">
                  <a16:creationId xmlns:a16="http://schemas.microsoft.com/office/drawing/2014/main" id="{51A259DA-6F35-3F8F-C81D-D9C1D27FE8B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83574" y="5142593"/>
              <a:ext cx="1747837" cy="1747837"/>
            </a:xfrm>
            <a:prstGeom prst="rect">
              <a:avLst/>
            </a:prstGeom>
          </p:spPr>
        </p:pic>
        <p:pic>
          <p:nvPicPr>
            <p:cNvPr id="23" name="Picture 22" descr="A picture containing text&#10;&#10;Description automatically generated">
              <a:extLst>
                <a:ext uri="{FF2B5EF4-FFF2-40B4-BE49-F238E27FC236}">
                  <a16:creationId xmlns:a16="http://schemas.microsoft.com/office/drawing/2014/main" id="{3C8B0C95-9DA0-3EA8-240E-FD40ABB2925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4649" y="2853851"/>
              <a:ext cx="3496042" cy="3496042"/>
            </a:xfrm>
            <a:prstGeom prst="rect">
              <a:avLst/>
            </a:prstGeom>
          </p:spPr>
        </p:pic>
        <p:pic>
          <p:nvPicPr>
            <p:cNvPr id="25" name="Picture 24" descr="Chart&#10;&#10;Description automatically generated with medium confidence">
              <a:extLst>
                <a:ext uri="{FF2B5EF4-FFF2-40B4-BE49-F238E27FC236}">
                  <a16:creationId xmlns:a16="http://schemas.microsoft.com/office/drawing/2014/main" id="{A31F7B0F-D57D-66B9-6F09-C2C504F99A2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891028">
              <a:off x="9498877" y="3674937"/>
              <a:ext cx="1038168" cy="1038168"/>
            </a:xfrm>
            <a:prstGeom prst="rect">
              <a:avLst/>
            </a:prstGeom>
          </p:spPr>
        </p:pic>
        <p:pic>
          <p:nvPicPr>
            <p:cNvPr id="40" name="Picture 39" descr="A picture containing container, square&#10;&#10;Description automatically generated">
              <a:extLst>
                <a:ext uri="{FF2B5EF4-FFF2-40B4-BE49-F238E27FC236}">
                  <a16:creationId xmlns:a16="http://schemas.microsoft.com/office/drawing/2014/main" id="{5CEFFC0B-3344-1F58-494E-EF551C095C2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81800" y="5636010"/>
              <a:ext cx="1262339" cy="1262339"/>
            </a:xfrm>
            <a:prstGeom prst="rect">
              <a:avLst/>
            </a:prstGeom>
          </p:spPr>
        </p:pic>
      </p:grpSp>
      <p:sp>
        <p:nvSpPr>
          <p:cNvPr id="28" name="Textfeld 27">
            <a:extLst>
              <a:ext uri="{FF2B5EF4-FFF2-40B4-BE49-F238E27FC236}">
                <a16:creationId xmlns:a16="http://schemas.microsoft.com/office/drawing/2014/main" id="{942F5C04-ABFD-8DB7-1582-E05A991F7C37}"/>
              </a:ext>
            </a:extLst>
          </p:cNvPr>
          <p:cNvSpPr txBox="1"/>
          <p:nvPr/>
        </p:nvSpPr>
        <p:spPr>
          <a:xfrm>
            <a:off x="477078" y="1459728"/>
            <a:ext cx="9178986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sz="2600" dirty="0">
                <a:solidFill>
                  <a:schemeClr val="bg1"/>
                </a:solidFill>
              </a:rPr>
              <a:t>Open-World-Sandbox: erkunden, bauen, überleben</a:t>
            </a:r>
            <a:br>
              <a:rPr lang="de-CH" sz="2600" dirty="0">
                <a:solidFill>
                  <a:schemeClr val="bg1"/>
                </a:solidFill>
              </a:rPr>
            </a:br>
            <a:r>
              <a:rPr lang="de-CH" sz="2600" dirty="0">
                <a:solidFill>
                  <a:schemeClr val="bg1"/>
                </a:solidFill>
                <a:sym typeface="Wingdings" panose="05000000000000000000" pitchFamily="2" charset="2"/>
              </a:rPr>
              <a:t> </a:t>
            </a:r>
            <a:r>
              <a:rPr lang="de-CH" sz="2600" dirty="0">
                <a:solidFill>
                  <a:schemeClr val="bg1"/>
                </a:solidFill>
              </a:rPr>
              <a:t>solo &amp; im Multiplayer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CH" sz="26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sz="2600" dirty="0">
                <a:solidFill>
                  <a:schemeClr val="bg1"/>
                </a:solidFill>
              </a:rPr>
              <a:t>Editionen: Java (Java) und </a:t>
            </a:r>
            <a:r>
              <a:rPr lang="de-CH" sz="2600" dirty="0" err="1">
                <a:solidFill>
                  <a:schemeClr val="bg1"/>
                </a:solidFill>
              </a:rPr>
              <a:t>Bedrock</a:t>
            </a:r>
            <a:r>
              <a:rPr lang="de-CH" sz="2600" dirty="0">
                <a:solidFill>
                  <a:schemeClr val="bg1"/>
                </a:solidFill>
              </a:rPr>
              <a:t> (C++), plattformübergreifend (PC, Konsole, Mobile)</a:t>
            </a:r>
          </a:p>
          <a:p>
            <a:endParaRPr lang="de-CH" sz="26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sz="2600" dirty="0">
                <a:solidFill>
                  <a:schemeClr val="bg1"/>
                </a:solidFill>
              </a:rPr>
              <a:t>Didaktisch reduziertes Architektur-Modell mit Fokus auf: Launcher, Client, Online-Dienste (Microsoft/Xbox, Marketplace) sowie Server/</a:t>
            </a:r>
            <a:r>
              <a:rPr lang="de-CH" sz="2600" dirty="0" err="1">
                <a:solidFill>
                  <a:schemeClr val="bg1"/>
                </a:solidFill>
              </a:rPr>
              <a:t>Realms</a:t>
            </a:r>
            <a:endParaRPr lang="de-CH" sz="26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CH" sz="26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sz="2600" dirty="0">
                <a:solidFill>
                  <a:schemeClr val="bg1"/>
                </a:solidFill>
              </a:rPr>
              <a:t>Ziel: zentrale Anforderungen, Qualitätsziele und Architekturentscheide klar und übersichtlich zeigen</a:t>
            </a:r>
          </a:p>
        </p:txBody>
      </p:sp>
    </p:spTree>
    <p:extLst>
      <p:ext uri="{BB962C8B-B14F-4D97-AF65-F5344CB8AC3E}">
        <p14:creationId xmlns:p14="http://schemas.microsoft.com/office/powerpoint/2010/main" val="2355717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 descr="Tree House">
                <a:extLst>
                  <a:ext uri="{FF2B5EF4-FFF2-40B4-BE49-F238E27FC236}">
                    <a16:creationId xmlns:a16="http://schemas.microsoft.com/office/drawing/2014/main" id="{35EEE1DD-8F26-4F0B-0246-355B7EF0CEF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6210876"/>
                  </p:ext>
                </p:extLst>
              </p:nvPr>
            </p:nvGraphicFramePr>
            <p:xfrm>
              <a:off x="9860170" y="3695350"/>
              <a:ext cx="2164066" cy="301517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164066" cy="3015173"/>
                    </a:xfrm>
                    <a:prstGeom prst="rect">
                      <a:avLst/>
                    </a:prstGeom>
                  </am3d:spPr>
                  <am3d:camera>
                    <am3d:pos x="0" y="0" z="7691062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8571" d="1000000"/>
                    <am3d:preTrans dx="0" dy="0" dz="17986"/>
                    <am3d:scale>
                      <am3d:sx n="1000000" d="1000000"/>
                      <am3d:sy n="1000000" d="1000000"/>
                      <am3d:sz n="1000000" d="1000000"/>
                    </am3d:scale>
                    <am3d:rot ax="9000808" ay="2853739" az="9415996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309112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 descr="Tree House">
                <a:extLst>
                  <a:ext uri="{FF2B5EF4-FFF2-40B4-BE49-F238E27FC236}">
                    <a16:creationId xmlns:a16="http://schemas.microsoft.com/office/drawing/2014/main" id="{35EEE1DD-8F26-4F0B-0246-355B7EF0CEF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860170" y="3695350"/>
                <a:ext cx="2164066" cy="3015173"/>
              </a:xfrm>
              <a:prstGeom prst="rect">
                <a:avLst/>
              </a:prstGeom>
            </p:spPr>
          </p:pic>
        </mc:Fallback>
      </mc:AlternateContent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A16D7CDA-BD66-CF33-31DF-9DD4FD9BF6DF}"/>
              </a:ext>
            </a:extLst>
          </p:cNvPr>
          <p:cNvSpPr/>
          <p:nvPr/>
        </p:nvSpPr>
        <p:spPr>
          <a:xfrm>
            <a:off x="371693" y="185495"/>
            <a:ext cx="7830475" cy="797134"/>
          </a:xfrm>
          <a:prstGeom prst="roundRect">
            <a:avLst>
              <a:gd name="adj" fmla="val 0"/>
            </a:avLst>
          </a:prstGeom>
          <a:gradFill>
            <a:gsLst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2F8CDCC-5EF1-523F-6808-BCC02F07EF97}"/>
              </a:ext>
            </a:extLst>
          </p:cNvPr>
          <p:cNvSpPr txBox="1"/>
          <p:nvPr/>
        </p:nvSpPr>
        <p:spPr>
          <a:xfrm>
            <a:off x="1655440" y="360233"/>
            <a:ext cx="5262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QUALITÄTSZIELE (TOP 5)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288F8459-2352-BD69-5C1A-4B76FBA55299}"/>
              </a:ext>
            </a:extLst>
          </p:cNvPr>
          <p:cNvSpPr txBox="1"/>
          <p:nvPr/>
        </p:nvSpPr>
        <p:spPr>
          <a:xfrm>
            <a:off x="762000" y="1655063"/>
            <a:ext cx="1143000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de-CH" sz="2600" b="1" dirty="0">
                <a:solidFill>
                  <a:schemeClr val="bg1"/>
                </a:solidFill>
              </a:rPr>
              <a:t>Performance &amp; Skalierung</a:t>
            </a:r>
            <a:br>
              <a:rPr lang="de-CH" sz="2600" dirty="0">
                <a:solidFill>
                  <a:schemeClr val="bg1"/>
                </a:solidFill>
              </a:rPr>
            </a:br>
            <a:r>
              <a:rPr lang="de-CH" sz="2600" dirty="0">
                <a:solidFill>
                  <a:schemeClr val="bg1"/>
                </a:solidFill>
              </a:rPr>
              <a:t>stabile Tick-Rate, effizientes Chunk-Streaming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de-CH" sz="2600" b="1" dirty="0">
                <a:solidFill>
                  <a:schemeClr val="bg1"/>
                </a:solidFill>
              </a:rPr>
              <a:t>Stabilität &amp; Datenintegrität</a:t>
            </a:r>
            <a:br>
              <a:rPr lang="de-CH" sz="2600" dirty="0">
                <a:solidFill>
                  <a:schemeClr val="bg1"/>
                </a:solidFill>
              </a:rPr>
            </a:br>
            <a:r>
              <a:rPr lang="de-CH" sz="2600" dirty="0">
                <a:solidFill>
                  <a:schemeClr val="bg1"/>
                </a:solidFill>
              </a:rPr>
              <a:t>sauberes Speichern/Recovery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de-CH" sz="2600" b="1" dirty="0">
                <a:solidFill>
                  <a:schemeClr val="bg1"/>
                </a:solidFill>
              </a:rPr>
              <a:t>Erweiterbarkeit</a:t>
            </a:r>
            <a:br>
              <a:rPr lang="de-CH" sz="2600" dirty="0">
                <a:solidFill>
                  <a:schemeClr val="bg1"/>
                </a:solidFill>
              </a:rPr>
            </a:br>
            <a:r>
              <a:rPr lang="de-CH" sz="2600" dirty="0" err="1">
                <a:solidFill>
                  <a:schemeClr val="bg1"/>
                </a:solidFill>
              </a:rPr>
              <a:t>Mods</a:t>
            </a:r>
            <a:r>
              <a:rPr lang="de-CH" sz="2600" dirty="0">
                <a:solidFill>
                  <a:schemeClr val="bg1"/>
                </a:solidFill>
              </a:rPr>
              <a:t>, Plugins, Datapacks via definierte Extension-Points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de-CH" sz="2600" b="1" dirty="0">
                <a:solidFill>
                  <a:schemeClr val="bg1"/>
                </a:solidFill>
              </a:rPr>
              <a:t>Sicherheit &amp; Fairness</a:t>
            </a:r>
            <a:br>
              <a:rPr lang="de-CH" sz="2600" dirty="0">
                <a:solidFill>
                  <a:schemeClr val="bg1"/>
                </a:solidFill>
              </a:rPr>
            </a:br>
            <a:r>
              <a:rPr lang="de-CH" sz="2600" dirty="0">
                <a:solidFill>
                  <a:schemeClr val="bg1"/>
                </a:solidFill>
              </a:rPr>
              <a:t>Serverseitige Autorität, Berechtigungen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de-CH" sz="2600" b="1" dirty="0">
                <a:solidFill>
                  <a:schemeClr val="bg1"/>
                </a:solidFill>
              </a:rPr>
              <a:t>Wartbarkeit &amp; Transparenz</a:t>
            </a:r>
            <a:br>
              <a:rPr lang="de-CH" sz="2600" dirty="0">
                <a:solidFill>
                  <a:schemeClr val="bg1"/>
                </a:solidFill>
              </a:rPr>
            </a:br>
            <a:r>
              <a:rPr lang="de-CH" sz="2600" dirty="0" err="1">
                <a:solidFill>
                  <a:schemeClr val="bg1"/>
                </a:solidFill>
              </a:rPr>
              <a:t>Logging</a:t>
            </a:r>
            <a:r>
              <a:rPr lang="de-CH" sz="2600" dirty="0">
                <a:solidFill>
                  <a:schemeClr val="bg1"/>
                </a:solidFill>
              </a:rPr>
              <a:t>, Monitoring, klare Konfiguration</a:t>
            </a:r>
          </a:p>
        </p:txBody>
      </p:sp>
    </p:spTree>
    <p:extLst>
      <p:ext uri="{BB962C8B-B14F-4D97-AF65-F5344CB8AC3E}">
        <p14:creationId xmlns:p14="http://schemas.microsoft.com/office/powerpoint/2010/main" val="806666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4D1AAD86-538B-0270-E048-D241099B2606}"/>
              </a:ext>
            </a:extLst>
          </p:cNvPr>
          <p:cNvSpPr/>
          <p:nvPr/>
        </p:nvSpPr>
        <p:spPr>
          <a:xfrm>
            <a:off x="4184649" y="295360"/>
            <a:ext cx="3822700" cy="733634"/>
          </a:xfrm>
          <a:prstGeom prst="roundRect">
            <a:avLst>
              <a:gd name="adj" fmla="val 0"/>
            </a:avLst>
          </a:prstGeom>
          <a:gradFill>
            <a:gsLst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E2D467E-1F54-297E-3E36-5A465055FC78}"/>
              </a:ext>
            </a:extLst>
          </p:cNvPr>
          <p:cNvSpPr txBox="1"/>
          <p:nvPr/>
        </p:nvSpPr>
        <p:spPr>
          <a:xfrm>
            <a:off x="4895228" y="477511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Use Cases </a:t>
            </a:r>
          </a:p>
        </p:txBody>
      </p:sp>
      <p:grpSp>
        <p:nvGrpSpPr>
          <p:cNvPr id="30" name="Gruppieren 29">
            <a:extLst>
              <a:ext uri="{FF2B5EF4-FFF2-40B4-BE49-F238E27FC236}">
                <a16:creationId xmlns:a16="http://schemas.microsoft.com/office/drawing/2014/main" id="{AE5E6620-B6D3-1946-CB10-99405C5C8B28}"/>
              </a:ext>
            </a:extLst>
          </p:cNvPr>
          <p:cNvGrpSpPr/>
          <p:nvPr/>
        </p:nvGrpSpPr>
        <p:grpSpPr>
          <a:xfrm>
            <a:off x="430198" y="1269056"/>
            <a:ext cx="11127818" cy="5433496"/>
            <a:chOff x="1355273" y="2134220"/>
            <a:chExt cx="9603922" cy="4687203"/>
          </a:xfrm>
        </p:grpSpPr>
        <p:grpSp>
          <p:nvGrpSpPr>
            <p:cNvPr id="28" name="Gruppieren 27">
              <a:extLst>
                <a:ext uri="{FF2B5EF4-FFF2-40B4-BE49-F238E27FC236}">
                  <a16:creationId xmlns:a16="http://schemas.microsoft.com/office/drawing/2014/main" id="{E666F510-70E2-8B66-9261-91ABCF5219E2}"/>
                </a:ext>
              </a:extLst>
            </p:cNvPr>
            <p:cNvGrpSpPr/>
            <p:nvPr/>
          </p:nvGrpSpPr>
          <p:grpSpPr>
            <a:xfrm>
              <a:off x="1355273" y="2134220"/>
              <a:ext cx="9603922" cy="4687203"/>
              <a:chOff x="1294038" y="2079356"/>
              <a:chExt cx="9603922" cy="4687203"/>
            </a:xfrm>
          </p:grpSpPr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719B0B3D-A83C-744E-5579-4B2A0F303EF8}"/>
                  </a:ext>
                </a:extLst>
              </p:cNvPr>
              <p:cNvGrpSpPr/>
              <p:nvPr/>
            </p:nvGrpSpPr>
            <p:grpSpPr>
              <a:xfrm>
                <a:off x="3951968" y="2079356"/>
                <a:ext cx="2084162" cy="733634"/>
                <a:chOff x="3951968" y="2079356"/>
                <a:chExt cx="2084162" cy="733634"/>
              </a:xfrm>
            </p:grpSpPr>
            <p:sp>
              <p:nvSpPr>
                <p:cNvPr id="7" name="Rectangle: Rounded Corners 6">
                  <a:hlinkClick r:id="rId2" action="ppaction://hlinksldjump"/>
                  <a:extLst>
                    <a:ext uri="{FF2B5EF4-FFF2-40B4-BE49-F238E27FC236}">
                      <a16:creationId xmlns:a16="http://schemas.microsoft.com/office/drawing/2014/main" id="{5393C1E5-6F6E-E666-B5C9-B689DC6A5A2D}"/>
                    </a:ext>
                  </a:extLst>
                </p:cNvPr>
                <p:cNvSpPr/>
                <p:nvPr/>
              </p:nvSpPr>
              <p:spPr>
                <a:xfrm>
                  <a:off x="3951968" y="2079356"/>
                  <a:ext cx="2084162" cy="733634"/>
                </a:xfrm>
                <a:prstGeom prst="roundRect">
                  <a:avLst>
                    <a:gd name="adj" fmla="val 0"/>
                  </a:avLst>
                </a:prstGeom>
                <a:gradFill>
                  <a:gsLst>
                    <a:gs pos="0">
                      <a:schemeClr val="bg1">
                        <a:lumMod val="65000"/>
                      </a:schemeClr>
                    </a:gs>
                    <a:gs pos="5500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n w="19050">
                  <a:solidFill>
                    <a:schemeClr val="tx1">
                      <a:lumMod val="85000"/>
                      <a:lumOff val="1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BF3C2A7C-250C-EF31-CB24-E88CB98C00A7}"/>
                    </a:ext>
                  </a:extLst>
                </p:cNvPr>
                <p:cNvSpPr txBox="1"/>
                <p:nvPr/>
              </p:nvSpPr>
              <p:spPr>
                <a:xfrm>
                  <a:off x="4363108" y="2199952"/>
                  <a:ext cx="1261885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>
                      <a:solidFill>
                        <a:srgbClr val="D9D9D9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Press Start 2P" panose="00000500000000000000" pitchFamily="2" charset="0"/>
                    </a:rPr>
                    <a:t>Client</a:t>
                  </a:r>
                  <a:endParaRPr lang="en-IN" sz="1400" dirty="0">
                    <a:solidFill>
                      <a:srgbClr val="D9D9D9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Press Start 2P" panose="00000500000000000000" pitchFamily="2" charset="0"/>
                  </a:endParaRPr>
                </a:p>
              </p:txBody>
            </p:sp>
          </p:grpSp>
          <p:sp>
            <p:nvSpPr>
              <p:cNvPr id="4" name="Rectangle: Rounded Corners 3">
                <a:extLst>
                  <a:ext uri="{FF2B5EF4-FFF2-40B4-BE49-F238E27FC236}">
                    <a16:creationId xmlns:a16="http://schemas.microsoft.com/office/drawing/2014/main" id="{2F6FD8BA-7C2B-605E-A72D-733D62176FDC}"/>
                  </a:ext>
                </a:extLst>
              </p:cNvPr>
              <p:cNvSpPr/>
              <p:nvPr/>
            </p:nvSpPr>
            <p:spPr>
              <a:xfrm>
                <a:off x="1294038" y="2581444"/>
                <a:ext cx="9603922" cy="4185115"/>
              </a:xfrm>
              <a:prstGeom prst="roundRect">
                <a:avLst>
                  <a:gd name="adj" fmla="val 0"/>
                </a:avLst>
              </a:prstGeom>
              <a:gradFill>
                <a:gsLst>
                  <a:gs pos="3540">
                    <a:srgbClr val="D9D9D9"/>
                  </a:gs>
                  <a:gs pos="84000">
                    <a:srgbClr val="ADADAD"/>
                  </a:gs>
                  <a:gs pos="100000">
                    <a:schemeClr val="bg1">
                      <a:lumMod val="85000"/>
                    </a:schemeClr>
                  </a:gs>
                </a:gsLst>
                <a:lin ang="5400000" scaled="1"/>
              </a:gradFill>
              <a:ln w="19050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6" name="Rectangle: Rounded Corners 5">
                <a:extLst>
                  <a:ext uri="{FF2B5EF4-FFF2-40B4-BE49-F238E27FC236}">
                    <a16:creationId xmlns:a16="http://schemas.microsoft.com/office/drawing/2014/main" id="{9431D8ED-205C-B778-DAE8-BBB9077416D6}"/>
                  </a:ext>
                </a:extLst>
              </p:cNvPr>
              <p:cNvSpPr/>
              <p:nvPr/>
            </p:nvSpPr>
            <p:spPr>
              <a:xfrm>
                <a:off x="1748064" y="2079356"/>
                <a:ext cx="2084162" cy="733634"/>
              </a:xfrm>
              <a:prstGeom prst="roundRect">
                <a:avLst>
                  <a:gd name="adj" fmla="val 0"/>
                </a:avLst>
              </a:prstGeom>
              <a:gradFill>
                <a:gsLst>
                  <a:gs pos="100000">
                    <a:srgbClr val="D9D9D9"/>
                  </a:gs>
                  <a:gs pos="0">
                    <a:srgbClr val="ADADAD"/>
                  </a:gs>
                </a:gsLst>
                <a:lin ang="5400000" scaled="1"/>
              </a:gra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ABECB99-8E48-4313-1073-9A3E93D143D4}"/>
                </a:ext>
              </a:extLst>
            </p:cNvPr>
            <p:cNvSpPr txBox="1"/>
            <p:nvPr/>
          </p:nvSpPr>
          <p:spPr>
            <a:xfrm>
              <a:off x="2040901" y="2246965"/>
              <a:ext cx="16209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IN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Press Start 2P" panose="00000500000000000000" pitchFamily="2" charset="0"/>
                </a:rPr>
                <a:t>Launcher</a:t>
              </a:r>
            </a:p>
          </p:txBody>
        </p:sp>
      </p:grpSp>
      <p:pic>
        <p:nvPicPr>
          <p:cNvPr id="5" name="Picture 39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9D10C9A3-39BD-5D01-6E7F-8D56A0417D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0042" y="5555940"/>
            <a:ext cx="712864" cy="712864"/>
          </a:xfrm>
          <a:prstGeom prst="rect">
            <a:avLst/>
          </a:prstGeom>
        </p:spPr>
      </p:pic>
      <p:pic>
        <p:nvPicPr>
          <p:cNvPr id="10" name="Picture 40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CD68C734-0DFB-F212-46D7-AD1A3F98FD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5456" y="5540830"/>
            <a:ext cx="1588943" cy="1588943"/>
          </a:xfrm>
          <a:prstGeom prst="rect">
            <a:avLst/>
          </a:prstGeom>
        </p:spPr>
      </p:pic>
      <p:pic>
        <p:nvPicPr>
          <p:cNvPr id="43" name="Picture 42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B2FC5F01-84C1-B144-B0B0-FD21DFE4AD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1614" y="6012179"/>
            <a:ext cx="1147581" cy="1147581"/>
          </a:xfrm>
          <a:prstGeom prst="rect">
            <a:avLst/>
          </a:prstGeom>
        </p:spPr>
      </p:pic>
      <p:pic>
        <p:nvPicPr>
          <p:cNvPr id="21" name="Picture 28" descr="A model of a house&#10;&#10;Description automatically generated with medium confidence">
            <a:extLst>
              <a:ext uri="{FF2B5EF4-FFF2-40B4-BE49-F238E27FC236}">
                <a16:creationId xmlns:a16="http://schemas.microsoft.com/office/drawing/2014/main" id="{93AB0B57-19FE-E03A-364E-490FF0E354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2047" y="3992290"/>
            <a:ext cx="2015760" cy="1925044"/>
          </a:xfrm>
          <a:prstGeom prst="rect">
            <a:avLst/>
          </a:prstGeom>
        </p:spPr>
      </p:pic>
      <p:pic>
        <p:nvPicPr>
          <p:cNvPr id="22" name="Picture 22" descr="A picture containing building material, toy, brick&#10;&#10;Description automatically generated">
            <a:extLst>
              <a:ext uri="{FF2B5EF4-FFF2-40B4-BE49-F238E27FC236}">
                <a16:creationId xmlns:a16="http://schemas.microsoft.com/office/drawing/2014/main" id="{F8653A36-6452-256D-9CD9-8BA173F4B05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4534" y="5171417"/>
            <a:ext cx="539172" cy="539172"/>
          </a:xfrm>
          <a:prstGeom prst="rect">
            <a:avLst/>
          </a:prstGeom>
        </p:spPr>
      </p:pic>
      <p:pic>
        <p:nvPicPr>
          <p:cNvPr id="24" name="Picture 20" descr="A picture containing building material, brick&#10;&#10;Description automatically generated">
            <a:extLst>
              <a:ext uri="{FF2B5EF4-FFF2-40B4-BE49-F238E27FC236}">
                <a16:creationId xmlns:a16="http://schemas.microsoft.com/office/drawing/2014/main" id="{745FCC0D-D4F9-2449-7AEE-17D6A6070BA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2514" y="5587781"/>
            <a:ext cx="839409" cy="839409"/>
          </a:xfrm>
          <a:prstGeom prst="rect">
            <a:avLst/>
          </a:prstGeom>
        </p:spPr>
      </p:pic>
      <p:pic>
        <p:nvPicPr>
          <p:cNvPr id="27" name="Grafik 26">
            <a:extLst>
              <a:ext uri="{FF2B5EF4-FFF2-40B4-BE49-F238E27FC236}">
                <a16:creationId xmlns:a16="http://schemas.microsoft.com/office/drawing/2014/main" id="{5DC2A9BA-9804-12A8-3D9D-A81F9CF3B4B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 t="9124"/>
          <a:stretch/>
        </p:blipFill>
        <p:spPr>
          <a:xfrm>
            <a:off x="816284" y="1896330"/>
            <a:ext cx="9160696" cy="4847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46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-3.7037E-6 L -3.125E-6 -0.41088 " pathEditMode="relative" rAng="0" ptsTypes="AA">
                                      <p:cBhvr>
                                        <p:cTn id="6" dur="2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4" presetClass="path" presetSubtype="0" accel="5000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1.45833E-6 4.07407E-6 L 1.45833E-6 -0.41088 " pathEditMode="relative" rAng="0" ptsTypes="AA">
                                      <p:cBhvr>
                                        <p:cTn id="8" dur="2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4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3.125E-6 2.96296E-6 L 3.125E-6 -0.41088 " pathEditMode="relative" rAng="0" ptsTypes="AA">
                                      <p:cBhvr>
                                        <p:cTn id="10" dur="2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64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2.91667E-6 -1.11111E-6 L -2.91667E-6 -0.41088 " pathEditMode="relative" rAng="0" ptsTypes="AA">
                                      <p:cBhvr>
                                        <p:cTn id="12" dur="2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4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91667E-6 4.81481E-6 L -2.91667E-6 -0.41088 " pathEditMode="relative" rAng="0" ptsTypes="AA">
                                      <p:cBhvr>
                                        <p:cTn id="14" dur="2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64" presetClass="path" presetSubtype="0" accel="50000" decel="5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5E-6 2.96296E-6 L 5E-6 -0.41088 " pathEditMode="relative" rAng="0" ptsTypes="AA">
                                      <p:cBhvr>
                                        <p:cTn id="16" dur="2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945EAE-D146-5E80-92CD-6EA7C1F347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1628D38E-02E0-E9F5-F1AC-86042EB0FBC6}"/>
              </a:ext>
            </a:extLst>
          </p:cNvPr>
          <p:cNvSpPr/>
          <p:nvPr/>
        </p:nvSpPr>
        <p:spPr>
          <a:xfrm>
            <a:off x="4184649" y="149056"/>
            <a:ext cx="3822700" cy="733634"/>
          </a:xfrm>
          <a:prstGeom prst="roundRect">
            <a:avLst>
              <a:gd name="adj" fmla="val 0"/>
            </a:avLst>
          </a:prstGeom>
          <a:gradFill>
            <a:gsLst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40EC6F-A1D5-464A-784A-7D1C20DB3FB2}"/>
              </a:ext>
            </a:extLst>
          </p:cNvPr>
          <p:cNvSpPr txBox="1"/>
          <p:nvPr/>
        </p:nvSpPr>
        <p:spPr>
          <a:xfrm>
            <a:off x="4895228" y="322063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Use Cases 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1B59557-8EF0-2F30-14D5-55A754AB3A01}"/>
              </a:ext>
            </a:extLst>
          </p:cNvPr>
          <p:cNvSpPr/>
          <p:nvPr/>
        </p:nvSpPr>
        <p:spPr>
          <a:xfrm>
            <a:off x="826496" y="1088084"/>
            <a:ext cx="2414865" cy="850443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bg1">
                  <a:lumMod val="65000"/>
                </a:schemeClr>
              </a:gs>
              <a:gs pos="55000">
                <a:schemeClr val="bg1">
                  <a:lumMod val="50000"/>
                </a:schemeClr>
              </a:gs>
              <a:gs pos="100000">
                <a:schemeClr val="bg1">
                  <a:lumMod val="65000"/>
                </a:schemeClr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59568280-2C52-CC31-897E-C03504F9C06E}"/>
              </a:ext>
            </a:extLst>
          </p:cNvPr>
          <p:cNvGrpSpPr/>
          <p:nvPr/>
        </p:nvGrpSpPr>
        <p:grpSpPr>
          <a:xfrm>
            <a:off x="3380103" y="1088084"/>
            <a:ext cx="2414865" cy="850443"/>
            <a:chOff x="3951968" y="2079356"/>
            <a:chExt cx="2084162" cy="733634"/>
          </a:xfrm>
        </p:grpSpPr>
        <p:sp>
          <p:nvSpPr>
            <p:cNvPr id="7" name="Rectangle: Rounded Corners 6">
              <a:hlinkClick r:id="rId2" action="ppaction://hlinksldjump"/>
              <a:extLst>
                <a:ext uri="{FF2B5EF4-FFF2-40B4-BE49-F238E27FC236}">
                  <a16:creationId xmlns:a16="http://schemas.microsoft.com/office/drawing/2014/main" id="{021E22B6-AEA2-7F7E-1B42-821ED582FDE9}"/>
                </a:ext>
              </a:extLst>
            </p:cNvPr>
            <p:cNvSpPr/>
            <p:nvPr/>
          </p:nvSpPr>
          <p:spPr>
            <a:xfrm>
              <a:off x="3951968" y="2079356"/>
              <a:ext cx="2084162" cy="733634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25C61FC-87DB-C62D-1C5C-3F2E0B2A5D2D}"/>
                </a:ext>
              </a:extLst>
            </p:cNvPr>
            <p:cNvSpPr txBox="1"/>
            <p:nvPr/>
          </p:nvSpPr>
          <p:spPr>
            <a:xfrm>
              <a:off x="4449512" y="2199952"/>
              <a:ext cx="1089076" cy="26550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Press Start 2P" panose="00000500000000000000" pitchFamily="2" charset="0"/>
                </a:rPr>
                <a:t>Client</a:t>
              </a:r>
              <a:endParaRPr lang="en-IN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endParaRPr>
            </a:p>
          </p:txBody>
        </p:sp>
      </p:grp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1238566-7716-1585-AAB9-6FC4962EE4B4}"/>
              </a:ext>
            </a:extLst>
          </p:cNvPr>
          <p:cNvSpPr/>
          <p:nvPr/>
        </p:nvSpPr>
        <p:spPr>
          <a:xfrm>
            <a:off x="309572" y="1711174"/>
            <a:ext cx="11127818" cy="4851466"/>
          </a:xfrm>
          <a:prstGeom prst="roundRect">
            <a:avLst>
              <a:gd name="adj" fmla="val 0"/>
            </a:avLst>
          </a:prstGeom>
          <a:gradFill>
            <a:gsLst>
              <a:gs pos="3540">
                <a:srgbClr val="D9D9D9"/>
              </a:gs>
              <a:gs pos="84000">
                <a:srgbClr val="ADADAD"/>
              </a:gs>
              <a:gs pos="100000">
                <a:schemeClr val="bg1">
                  <a:lumMod val="85000"/>
                </a:schemeClr>
              </a:gs>
            </a:gsLst>
            <a:lin ang="5400000" scaled="1"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40294B9-2991-0187-9918-ADECE66A31A7}"/>
              </a:ext>
            </a:extLst>
          </p:cNvPr>
          <p:cNvSpPr txBox="1"/>
          <p:nvPr/>
        </p:nvSpPr>
        <p:spPr>
          <a:xfrm>
            <a:off x="1094847" y="1260193"/>
            <a:ext cx="1878161" cy="3567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400">
                <a:solidFill>
                  <a:srgbClr val="D9D9D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defRPr>
            </a:lvl1pPr>
          </a:lstStyle>
          <a:p>
            <a:r>
              <a:rPr lang="en-IN" dirty="0"/>
              <a:t>Launcher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4AA194D8-CF08-38E2-3309-ACE3D7862B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9293"/>
          <a:stretch/>
        </p:blipFill>
        <p:spPr>
          <a:xfrm>
            <a:off x="337206" y="2158749"/>
            <a:ext cx="10831229" cy="4268442"/>
          </a:xfrm>
          <a:prstGeom prst="rect">
            <a:avLst/>
          </a:prstGeom>
        </p:spPr>
      </p:pic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BB32ADA3-42D1-2359-63F9-48B0705D31EB}"/>
              </a:ext>
            </a:extLst>
          </p:cNvPr>
          <p:cNvGrpSpPr/>
          <p:nvPr/>
        </p:nvGrpSpPr>
        <p:grpSpPr>
          <a:xfrm>
            <a:off x="9492553" y="3571775"/>
            <a:ext cx="2699447" cy="3286225"/>
            <a:chOff x="7688747" y="6241024"/>
            <a:chExt cx="2699447" cy="3286225"/>
          </a:xfrm>
        </p:grpSpPr>
        <p:pic>
          <p:nvPicPr>
            <p:cNvPr id="40" name="Picture 39" descr="A picture containing container, square&#10;&#10;Description automatically generated">
              <a:extLst>
                <a:ext uri="{FF2B5EF4-FFF2-40B4-BE49-F238E27FC236}">
                  <a16:creationId xmlns:a16="http://schemas.microsoft.com/office/drawing/2014/main" id="{9D10C9A3-39BD-5D01-6E7F-8D56A0417D8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88747" y="7830407"/>
              <a:ext cx="784150" cy="784150"/>
            </a:xfrm>
            <a:prstGeom prst="rect">
              <a:avLst/>
            </a:prstGeom>
          </p:spPr>
        </p:pic>
        <p:pic>
          <p:nvPicPr>
            <p:cNvPr id="41" name="Picture 40" descr="A picture containing container, square&#10;&#10;Description automatically generated">
              <a:extLst>
                <a:ext uri="{FF2B5EF4-FFF2-40B4-BE49-F238E27FC236}">
                  <a16:creationId xmlns:a16="http://schemas.microsoft.com/office/drawing/2014/main" id="{CD68C734-0DFB-F212-46D7-AD1A3F98FDE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40357" y="7771493"/>
              <a:ext cx="1747837" cy="1747837"/>
            </a:xfrm>
            <a:prstGeom prst="rect">
              <a:avLst/>
            </a:prstGeom>
          </p:spPr>
        </p:pic>
        <p:pic>
          <p:nvPicPr>
            <p:cNvPr id="13" name="Picture 42" descr="A picture containing container, square&#10;&#10;Description automatically generated">
              <a:extLst>
                <a:ext uri="{FF2B5EF4-FFF2-40B4-BE49-F238E27FC236}">
                  <a16:creationId xmlns:a16="http://schemas.microsoft.com/office/drawing/2014/main" id="{B2FC5F01-84C1-B144-B0B0-FD21DFE4AD8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38583" y="8264910"/>
              <a:ext cx="1262339" cy="1262339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E8A7D62A-7411-7B40-4DB9-8A42512968B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30239" y="6241024"/>
              <a:ext cx="1168071" cy="2076571"/>
            </a:xfrm>
            <a:prstGeom prst="rect">
              <a:avLst/>
            </a:prstGeom>
            <a:effectLst/>
          </p:spPr>
        </p:pic>
        <p:pic>
          <p:nvPicPr>
            <p:cNvPr id="32" name="Picture 31" descr="A picture containing LEGO, toy&#10;&#10;Description automatically generated">
              <a:extLst>
                <a:ext uri="{FF2B5EF4-FFF2-40B4-BE49-F238E27FC236}">
                  <a16:creationId xmlns:a16="http://schemas.microsoft.com/office/drawing/2014/main" id="{91B41C7F-95A7-F363-541F-6E2A47B66C4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76689" y="7762334"/>
              <a:ext cx="685392" cy="784150"/>
            </a:xfrm>
            <a:prstGeom prst="rect">
              <a:avLst/>
            </a:prstGeom>
            <a:effectLst/>
          </p:spPr>
        </p:pic>
      </p:grpSp>
    </p:spTree>
    <p:extLst>
      <p:ext uri="{BB962C8B-B14F-4D97-AF65-F5344CB8AC3E}">
        <p14:creationId xmlns:p14="http://schemas.microsoft.com/office/powerpoint/2010/main" val="2978142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570792-222F-F9B7-B6AA-0DF02B0DD8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755148EF-F49C-2722-6DEC-F20AE20AC2CC}"/>
              </a:ext>
            </a:extLst>
          </p:cNvPr>
          <p:cNvSpPr/>
          <p:nvPr/>
        </p:nvSpPr>
        <p:spPr>
          <a:xfrm>
            <a:off x="481421" y="365452"/>
            <a:ext cx="4758091" cy="797134"/>
          </a:xfrm>
          <a:prstGeom prst="roundRect">
            <a:avLst>
              <a:gd name="adj" fmla="val 0"/>
            </a:avLst>
          </a:prstGeom>
          <a:gradFill>
            <a:gsLst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B94BB7-7ECB-821F-20F3-B7728EB230E7}"/>
              </a:ext>
            </a:extLst>
          </p:cNvPr>
          <p:cNvSpPr txBox="1"/>
          <p:nvPr/>
        </p:nvSpPr>
        <p:spPr>
          <a:xfrm>
            <a:off x="690641" y="579353"/>
            <a:ext cx="43396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KONTEXT – FACHLICH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2ED37C8-0823-3E1B-883F-16D0176CBF55}"/>
              </a:ext>
            </a:extLst>
          </p:cNvPr>
          <p:cNvSpPr txBox="1"/>
          <p:nvPr/>
        </p:nvSpPr>
        <p:spPr>
          <a:xfrm>
            <a:off x="246888" y="1728215"/>
            <a:ext cx="6208776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de-CH" sz="2600" b="1" dirty="0">
                <a:solidFill>
                  <a:schemeClr val="bg1"/>
                </a:solidFill>
              </a:rPr>
              <a:t>Blackbox „Minecraft“ mit Partnern: </a:t>
            </a:r>
            <a:br>
              <a:rPr lang="de-CH" sz="2600" dirty="0">
                <a:solidFill>
                  <a:schemeClr val="bg1"/>
                </a:solidFill>
              </a:rPr>
            </a:br>
            <a:r>
              <a:rPr lang="de-CH" sz="2600" dirty="0">
                <a:solidFill>
                  <a:schemeClr val="bg1"/>
                </a:solidFill>
              </a:rPr>
              <a:t>Spielende, Community-Dev, Server-Admin, Hersteller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de-CH" sz="2600" b="1" dirty="0">
                <a:solidFill>
                  <a:schemeClr val="bg1"/>
                </a:solidFill>
              </a:rPr>
              <a:t>Externe Dienste: </a:t>
            </a:r>
            <a:br>
              <a:rPr lang="de-CH" sz="2600" dirty="0">
                <a:solidFill>
                  <a:schemeClr val="bg1"/>
                </a:solidFill>
              </a:rPr>
            </a:br>
            <a:r>
              <a:rPr lang="de-CH" sz="2600" dirty="0">
                <a:solidFill>
                  <a:schemeClr val="bg1"/>
                </a:solidFill>
              </a:rPr>
              <a:t>Identität (Microsoft Account), Commerce/Store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de-CH" sz="2600" b="1" dirty="0">
                <a:solidFill>
                  <a:schemeClr val="bg1"/>
                </a:solidFill>
              </a:rPr>
              <a:t>Typische Flüsse: </a:t>
            </a:r>
            <a:br>
              <a:rPr lang="de-CH" sz="2600" b="1" dirty="0">
                <a:solidFill>
                  <a:schemeClr val="bg1"/>
                </a:solidFill>
              </a:rPr>
            </a:br>
            <a:r>
              <a:rPr lang="de-CH" sz="2600" dirty="0">
                <a:solidFill>
                  <a:schemeClr val="bg1"/>
                </a:solidFill>
              </a:rPr>
              <a:t>Spielen/Chat, Inhalte liefern, Moderation/Konfiguration, Updates/Support, Konten/Lizenzen, Käufe/Abos</a:t>
            </a:r>
          </a:p>
        </p:txBody>
      </p:sp>
      <p:pic>
        <p:nvPicPr>
          <p:cNvPr id="68" name="Grafik 67">
            <a:extLst>
              <a:ext uri="{FF2B5EF4-FFF2-40B4-BE49-F238E27FC236}">
                <a16:creationId xmlns:a16="http://schemas.microsoft.com/office/drawing/2014/main" id="{2C2631F7-FFB4-D182-C6BE-18BCDABF14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8921" y="84911"/>
            <a:ext cx="4117303" cy="6714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074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F1FF76-667E-D0C2-ECE3-1C5BC11FED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7B0CDCC-16E4-A5D7-F8C1-1F128531FD02}"/>
              </a:ext>
            </a:extLst>
          </p:cNvPr>
          <p:cNvSpPr/>
          <p:nvPr/>
        </p:nvSpPr>
        <p:spPr>
          <a:xfrm>
            <a:off x="350522" y="173428"/>
            <a:ext cx="4758091" cy="797134"/>
          </a:xfrm>
          <a:prstGeom prst="roundRect">
            <a:avLst>
              <a:gd name="adj" fmla="val 0"/>
            </a:avLst>
          </a:prstGeom>
          <a:gradFill>
            <a:gsLst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CF9E29-D6FD-5044-1CBA-E1AF2719777E}"/>
              </a:ext>
            </a:extLst>
          </p:cNvPr>
          <p:cNvSpPr txBox="1"/>
          <p:nvPr/>
        </p:nvSpPr>
        <p:spPr>
          <a:xfrm>
            <a:off x="444325" y="387329"/>
            <a:ext cx="45704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KONTEXT – TECHNISCH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EDD3A17-A412-A8E2-640C-B50C4CD77D99}"/>
              </a:ext>
            </a:extLst>
          </p:cNvPr>
          <p:cNvSpPr txBox="1"/>
          <p:nvPr/>
        </p:nvSpPr>
        <p:spPr>
          <a:xfrm>
            <a:off x="91440" y="1060703"/>
            <a:ext cx="525780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de-CH" sz="2600" dirty="0">
                <a:solidFill>
                  <a:schemeClr val="bg1"/>
                </a:solidFill>
              </a:rPr>
              <a:t>Game-Protokoll (TCP/IP) zwischen Endgerät und Spielsystem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de-CH" sz="2600" dirty="0">
                <a:solidFill>
                  <a:schemeClr val="bg1"/>
                </a:solidFill>
              </a:rPr>
              <a:t>HTTPS-APIs: Microsoft Account (Auth/Token/Lizenzen), Microsoft Commerce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de-CH" sz="2600" dirty="0" err="1">
                <a:solidFill>
                  <a:schemeClr val="bg1"/>
                </a:solidFill>
              </a:rPr>
              <a:t>Deployments</a:t>
            </a:r>
            <a:r>
              <a:rPr lang="de-CH" sz="2600" dirty="0">
                <a:solidFill>
                  <a:schemeClr val="bg1"/>
                </a:solidFill>
              </a:rPr>
              <a:t>: eigener Java-Server oder </a:t>
            </a:r>
            <a:r>
              <a:rPr lang="de-CH" sz="2600" dirty="0" err="1">
                <a:solidFill>
                  <a:schemeClr val="bg1"/>
                </a:solidFill>
              </a:rPr>
              <a:t>Realms</a:t>
            </a:r>
            <a:r>
              <a:rPr lang="de-CH" sz="2600" dirty="0">
                <a:solidFill>
                  <a:schemeClr val="bg1"/>
                </a:solidFill>
              </a:rPr>
              <a:t>-Cloud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de-CH" sz="2600" dirty="0">
                <a:solidFill>
                  <a:schemeClr val="bg1"/>
                </a:solidFill>
              </a:rPr>
              <a:t>Persistenz: Filesystem (NBT/</a:t>
            </a:r>
            <a:r>
              <a:rPr lang="de-CH" sz="2600" dirty="0" err="1">
                <a:solidFill>
                  <a:schemeClr val="bg1"/>
                </a:solidFill>
              </a:rPr>
              <a:t>Anvil</a:t>
            </a:r>
            <a:r>
              <a:rPr lang="de-CH" sz="2600" dirty="0">
                <a:solidFill>
                  <a:schemeClr val="bg1"/>
                </a:solidFill>
              </a:rPr>
              <a:t> .</a:t>
            </a:r>
            <a:r>
              <a:rPr lang="de-CH" sz="2600" dirty="0" err="1">
                <a:solidFill>
                  <a:schemeClr val="bg1"/>
                </a:solidFill>
              </a:rPr>
              <a:t>mca</a:t>
            </a:r>
            <a:r>
              <a:rPr lang="de-CH" sz="2600" dirty="0">
                <a:solidFill>
                  <a:schemeClr val="bg1"/>
                </a:solidFill>
              </a:rPr>
              <a:t>), Plugin-DB, </a:t>
            </a:r>
            <a:r>
              <a:rPr lang="de-CH" sz="2600" dirty="0" err="1">
                <a:solidFill>
                  <a:schemeClr val="bg1"/>
                </a:solidFill>
              </a:rPr>
              <a:t>Managed</a:t>
            </a:r>
            <a:r>
              <a:rPr lang="de-CH" sz="2600" dirty="0">
                <a:solidFill>
                  <a:schemeClr val="bg1"/>
                </a:solidFill>
              </a:rPr>
              <a:t> Storage (</a:t>
            </a:r>
            <a:r>
              <a:rPr lang="de-CH" sz="2600" dirty="0" err="1">
                <a:solidFill>
                  <a:schemeClr val="bg1"/>
                </a:solidFill>
              </a:rPr>
              <a:t>Realms</a:t>
            </a:r>
            <a:r>
              <a:rPr lang="de-CH" sz="2600" dirty="0">
                <a:solidFill>
                  <a:schemeClr val="bg1"/>
                </a:solidFill>
              </a:rPr>
              <a:t>)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de-CH" sz="2600" dirty="0" err="1">
                <a:solidFill>
                  <a:schemeClr val="bg1"/>
                </a:solidFill>
              </a:rPr>
              <a:t>Modding</a:t>
            </a:r>
            <a:r>
              <a:rPr lang="de-CH" sz="2600" dirty="0">
                <a:solidFill>
                  <a:schemeClr val="bg1"/>
                </a:solidFill>
              </a:rPr>
              <a:t>: </a:t>
            </a:r>
            <a:r>
              <a:rPr lang="de-CH" sz="2600" dirty="0" err="1">
                <a:solidFill>
                  <a:schemeClr val="bg1"/>
                </a:solidFill>
              </a:rPr>
              <a:t>Forge</a:t>
            </a:r>
            <a:r>
              <a:rPr lang="de-CH" sz="2600" dirty="0">
                <a:solidFill>
                  <a:schemeClr val="bg1"/>
                </a:solidFill>
              </a:rPr>
              <a:t>/Fabric → Plugins/</a:t>
            </a:r>
            <a:r>
              <a:rPr lang="de-CH" sz="2600" dirty="0" err="1">
                <a:solidFill>
                  <a:schemeClr val="bg1"/>
                </a:solidFill>
              </a:rPr>
              <a:t>Mods</a:t>
            </a:r>
            <a:r>
              <a:rPr lang="de-CH" sz="2600" dirty="0">
                <a:solidFill>
                  <a:schemeClr val="bg1"/>
                </a:solidFill>
              </a:rPr>
              <a:t> auf Java-Server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088DBD8-78F8-4DC0-67F0-52D1026264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0096" y="1287030"/>
            <a:ext cx="6751320" cy="5230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847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CAAAA2-317C-8226-1FC3-D7E97603BA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9E7A24B-5F70-D85E-AC65-7FDE8B94D75A}"/>
              </a:ext>
            </a:extLst>
          </p:cNvPr>
          <p:cNvSpPr/>
          <p:nvPr/>
        </p:nvSpPr>
        <p:spPr>
          <a:xfrm>
            <a:off x="350522" y="173428"/>
            <a:ext cx="4758091" cy="797134"/>
          </a:xfrm>
          <a:prstGeom prst="roundRect">
            <a:avLst>
              <a:gd name="adj" fmla="val 0"/>
            </a:avLst>
          </a:prstGeom>
          <a:gradFill>
            <a:gsLst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ABAA3E-CA40-6E20-0C77-CE44455B0AD9}"/>
              </a:ext>
            </a:extLst>
          </p:cNvPr>
          <p:cNvSpPr txBox="1"/>
          <p:nvPr/>
        </p:nvSpPr>
        <p:spPr>
          <a:xfrm>
            <a:off x="790574" y="387329"/>
            <a:ext cx="3877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LÖSUNGSSTRATEGIE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9EE846E-0731-0D12-A8F3-54A7A2AEE2F5}"/>
              </a:ext>
            </a:extLst>
          </p:cNvPr>
          <p:cNvSpPr txBox="1"/>
          <p:nvPr/>
        </p:nvSpPr>
        <p:spPr>
          <a:xfrm>
            <a:off x="350522" y="1581911"/>
            <a:ext cx="11292840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de-CH" sz="3200" dirty="0">
                <a:solidFill>
                  <a:schemeClr val="bg1"/>
                </a:solidFill>
              </a:rPr>
              <a:t>Serverseitig autoritative Spiel-/Konsistenzlogik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de-CH" sz="3200" dirty="0">
                <a:solidFill>
                  <a:schemeClr val="bg1"/>
                </a:solidFill>
              </a:rPr>
              <a:t>Chunk-basierte Welt + Streaming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de-CH" sz="3200" dirty="0">
                <a:solidFill>
                  <a:schemeClr val="bg1"/>
                </a:solidFill>
              </a:rPr>
              <a:t>Event-/Tick-getrieben, deterministische Regeln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de-CH" sz="3200" dirty="0">
                <a:solidFill>
                  <a:schemeClr val="bg1"/>
                </a:solidFill>
              </a:rPr>
              <a:t>Erweiterbarkeit über Extension-Points (Datapacks, Plugins/</a:t>
            </a:r>
            <a:r>
              <a:rPr lang="de-CH" sz="3200" dirty="0" err="1">
                <a:solidFill>
                  <a:schemeClr val="bg1"/>
                </a:solidFill>
              </a:rPr>
              <a:t>Mods</a:t>
            </a:r>
            <a:r>
              <a:rPr lang="de-CH" sz="3200" dirty="0">
                <a:solidFill>
                  <a:schemeClr val="bg1"/>
                </a:solidFill>
              </a:rPr>
              <a:t>)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de-CH" sz="3200" dirty="0">
                <a:solidFill>
                  <a:schemeClr val="bg1"/>
                </a:solidFill>
              </a:rPr>
              <a:t>Trennung Rendering (Client) vs. Logik (Server)</a:t>
            </a:r>
          </a:p>
        </p:txBody>
      </p:sp>
      <p:pic>
        <p:nvPicPr>
          <p:cNvPr id="30" name="Picture 29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2648624C-8F19-4752-6831-4DE1FCD1F8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3899" y="5183746"/>
            <a:ext cx="784150" cy="784150"/>
          </a:xfrm>
          <a:prstGeom prst="rect">
            <a:avLst/>
          </a:prstGeom>
        </p:spPr>
      </p:pic>
      <p:pic>
        <p:nvPicPr>
          <p:cNvPr id="32" name="Picture 31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2C1D07DF-2468-D76C-B350-9D1DA99F0F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5509" y="5124832"/>
            <a:ext cx="1747837" cy="1747837"/>
          </a:xfrm>
          <a:prstGeom prst="rect">
            <a:avLst/>
          </a:prstGeom>
        </p:spPr>
      </p:pic>
      <p:pic>
        <p:nvPicPr>
          <p:cNvPr id="34" name="Picture 33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C1AAEFA5-83E5-3E0E-5960-51FAE2602A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3735" y="5618249"/>
            <a:ext cx="1262339" cy="1262339"/>
          </a:xfrm>
          <a:prstGeom prst="rect">
            <a:avLst/>
          </a:prstGeom>
        </p:spPr>
      </p:pic>
      <p:pic>
        <p:nvPicPr>
          <p:cNvPr id="24" name="Picture 23" descr="A picture containing toy&#10;&#10;Description automatically generated">
            <a:extLst>
              <a:ext uri="{FF2B5EF4-FFF2-40B4-BE49-F238E27FC236}">
                <a16:creationId xmlns:a16="http://schemas.microsoft.com/office/drawing/2014/main" id="{5B216B9F-6B58-77C5-84EE-4DA8112340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4800" y="3429000"/>
            <a:ext cx="2537200" cy="2222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4851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2.96296E-6 L -3.54167E-6 -0.41088 " pathEditMode="relative" rAng="0" ptsTypes="AA">
                                      <p:cBhvr>
                                        <p:cTn id="6" dur="2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4" presetClass="path" presetSubtype="0" accel="5000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1.45833E-6 2.96296E-6 L 1.45833E-6 -0.41088 " pathEditMode="relative" rAng="0" ptsTypes="AA">
                                      <p:cBhvr>
                                        <p:cTn id="8" dur="2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4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1.66667E-6 -1.11111E-6 L 1.66667E-6 -0.41088 " pathEditMode="relative" rAng="0" ptsTypes="AA">
                                      <p:cBhvr>
                                        <p:cTn id="10" dur="2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64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4.16667E-7 -2.96296E-6 L -4.16667E-7 -0.41088 " pathEditMode="relative" rAng="0" ptsTypes="AA">
                                      <p:cBhvr>
                                        <p:cTn id="12" dur="2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539</Words>
  <Application>Microsoft Office PowerPoint</Application>
  <PresentationFormat>Breitbild</PresentationFormat>
  <Paragraphs>77</Paragraphs>
  <Slides>16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16</vt:i4>
      </vt:variant>
    </vt:vector>
  </HeadingPairs>
  <TitlesOfParts>
    <vt:vector size="22" baseType="lpstr">
      <vt:lpstr>Arial</vt:lpstr>
      <vt:lpstr>Press Start 2P</vt:lpstr>
      <vt:lpstr>Calibri</vt:lpstr>
      <vt:lpstr>Wingdings</vt:lpstr>
      <vt:lpstr>Calibri Light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Amal R Babu</dc:creator>
  <cp:lastModifiedBy>Thomas Häuselmann</cp:lastModifiedBy>
  <cp:revision>7</cp:revision>
  <dcterms:created xsi:type="dcterms:W3CDTF">2022-07-28T05:35:24Z</dcterms:created>
  <dcterms:modified xsi:type="dcterms:W3CDTF">2025-11-17T20:46:52Z</dcterms:modified>
</cp:coreProperties>
</file>

<file path=docProps/thumbnail.jpeg>
</file>